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51"/>
  </p:notesMasterIdLst>
  <p:sldIdLst>
    <p:sldId id="256" r:id="rId2"/>
    <p:sldId id="262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7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259" r:id="rId30"/>
    <p:sldId id="353" r:id="rId31"/>
    <p:sldId id="354" r:id="rId32"/>
    <p:sldId id="276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288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90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50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76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67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35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71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865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305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43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32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1991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67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816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132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80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695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65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937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267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181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fada0f180_0_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1fada0f180_0_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396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716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345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353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74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932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509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9e82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d9e82721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1d9e82721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149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418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0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451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278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948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9939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941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42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04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25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90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8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ada0f180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fada0f18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96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dark layout ">
  <p:cSld name="Cover 1 - dark layout 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116" t="116"/>
          <a:stretch/>
        </p:blipFill>
        <p:spPr>
          <a:xfrm>
            <a:off x="0" y="-1"/>
            <a:ext cx="1219199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6" y="369735"/>
            <a:ext cx="2068020" cy="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-1367942" y="1682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bleed image">
  <p:cSld name="Title and full bleed imag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>
            <a:spLocks noGrp="1"/>
          </p:cNvSpPr>
          <p:nvPr>
            <p:ph type="pic" idx="2"/>
          </p:nvPr>
        </p:nvSpPr>
        <p:spPr>
          <a:xfrm>
            <a:off x="0" y="1326000"/>
            <a:ext cx="12192000" cy="553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with image">
  <p:cSld name="Sidebar with imag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457200" y="1700783"/>
            <a:ext cx="4114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2"/>
          </p:nvPr>
        </p:nvSpPr>
        <p:spPr>
          <a:xfrm>
            <a:off x="457201" y="5876091"/>
            <a:ext cx="411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0"/>
          <p:cNvSpPr>
            <a:spLocks noGrp="1"/>
          </p:cNvSpPr>
          <p:nvPr>
            <p:ph type="pic" idx="3"/>
          </p:nvPr>
        </p:nvSpPr>
        <p:spPr>
          <a:xfrm>
            <a:off x="4919575" y="1695325"/>
            <a:ext cx="7272600" cy="51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dark layout">
  <p:cSld name="Cover 2 - dark layout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7650" y="706793"/>
            <a:ext cx="3719826" cy="13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sz="3600"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⎻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dark">
  <p:cSld name="Two column - dark">
    <p:bg>
      <p:bgPr>
        <a:solidFill>
          <a:schemeClr val="dk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457201" y="5876091"/>
            <a:ext cx="10808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 rotWithShape="1">
          <a:blip r:embed="rId2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1042416" y="4201640"/>
            <a:ext cx="85674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>
                <a:solidFill>
                  <a:schemeClr val="accent5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ctrTitle"/>
          </p:nvPr>
        </p:nvSpPr>
        <p:spPr>
          <a:xfrm>
            <a:off x="1042416" y="2023872"/>
            <a:ext cx="8575500" cy="1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 only - light">
    <p:bg>
      <p:bgPr>
        <a:solidFill>
          <a:schemeClr val="l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1">
  <p:cSld name="Divider 1 - gradient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337" t="337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86" y="383850"/>
            <a:ext cx="2068070" cy="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- light layout">
  <p:cSld name="Cover 2 - light layou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499617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499616" y="2052083"/>
            <a:ext cx="81693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sz="36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500190" y="3885739"/>
            <a:ext cx="817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99617" y="4987532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50" y="705175"/>
            <a:ext cx="3719850" cy="136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 - gradient 1">
  <p:cSld name="Divider 2 - gradient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l="5010" t="10638" r="15648"/>
          <a:stretch/>
        </p:blipFill>
        <p:spPr>
          <a:xfrm>
            <a:off x="0" y="-1"/>
            <a:ext cx="12192000" cy="686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08" y="6126775"/>
            <a:ext cx="1739351" cy="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5" r:id="rId11"/>
    <p:sldLayoutId id="2147483666" r:id="rId12"/>
    <p:sldLayoutId id="2147483669" r:id="rId13"/>
    <p:sldLayoutId id="2147483670" r:id="rId14"/>
    <p:sldLayoutId id="2147483671" r:id="rId15"/>
    <p:sldLayoutId id="2147483675" r:id="rId16"/>
    <p:sldLayoutId id="2147483678" r:id="rId17"/>
    <p:sldLayoutId id="2147483679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aFms6fm6rN" TargetMode="External"/><Relationship Id="rId2" Type="http://schemas.openxmlformats.org/officeDocument/2006/relationships/hyperlink" Target="https://github.com/akosighie/UnitTestMasters-Assignment/tree/assignment2/Assignment2/EmployeeService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ctrTitle"/>
          </p:nvPr>
        </p:nvSpPr>
        <p:spPr>
          <a:xfrm>
            <a:off x="1042414" y="2105094"/>
            <a:ext cx="4985523" cy="18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/>
              <a:t>What is Unit Test?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 Tests written using the classical style of unit testing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One class with tests for each class in the production code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F41A0D-EF76-46E3-BAF7-633E972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50" y="2332750"/>
            <a:ext cx="5238750" cy="33271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BCDCBD-E27B-4180-8571-51A42EF7D665}"/>
              </a:ext>
            </a:extLst>
          </p:cNvPr>
          <p:cNvSpPr/>
          <p:nvPr/>
        </p:nvSpPr>
        <p:spPr>
          <a:xfrm>
            <a:off x="3377944" y="5269743"/>
            <a:ext cx="3849189" cy="25254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PH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5329F9-8E64-4B90-A751-C16158601205}"/>
              </a:ext>
            </a:extLst>
          </p:cNvPr>
          <p:cNvCxnSpPr/>
          <p:nvPr/>
        </p:nvCxnSpPr>
        <p:spPr>
          <a:xfrm>
            <a:off x="7227133" y="5391663"/>
            <a:ext cx="6357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6">
            <a:extLst>
              <a:ext uri="{FF2B5EF4-FFF2-40B4-BE49-F238E27FC236}">
                <a16:creationId xmlns:a16="http://schemas.microsoft.com/office/drawing/2014/main" id="{32C51018-59B2-4B8F-A47C-688AECA2F2E3}"/>
              </a:ext>
            </a:extLst>
          </p:cNvPr>
          <p:cNvSpPr txBox="1"/>
          <p:nvPr/>
        </p:nvSpPr>
        <p:spPr>
          <a:xfrm>
            <a:off x="7862859" y="5022331"/>
            <a:ext cx="266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Reduces the product amount in</a:t>
            </a:r>
          </a:p>
          <a:p>
            <a:r>
              <a:rPr lang="en-US" dirty="0">
                <a:solidFill>
                  <a:schemeClr val="tx2"/>
                </a:solidFill>
              </a:rPr>
              <a:t>the store by five</a:t>
            </a:r>
            <a:endParaRPr lang="en-PH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8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 Tests written using the classical style of unit testing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40EF9-D5DA-4098-BBFF-BD3266B1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686" y="2125629"/>
            <a:ext cx="5314950" cy="24119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15B48F-1E1A-40A9-AABC-17BB070CFC94}"/>
              </a:ext>
            </a:extLst>
          </p:cNvPr>
          <p:cNvSpPr/>
          <p:nvPr/>
        </p:nvSpPr>
        <p:spPr>
          <a:xfrm>
            <a:off x="3630103" y="4144876"/>
            <a:ext cx="3849189" cy="22959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PH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7B26EB-C401-4114-9D72-A57A7C52E729}"/>
              </a:ext>
            </a:extLst>
          </p:cNvPr>
          <p:cNvCxnSpPr/>
          <p:nvPr/>
        </p:nvCxnSpPr>
        <p:spPr>
          <a:xfrm>
            <a:off x="7479292" y="4255317"/>
            <a:ext cx="6357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7">
            <a:extLst>
              <a:ext uri="{FF2B5EF4-FFF2-40B4-BE49-F238E27FC236}">
                <a16:creationId xmlns:a16="http://schemas.microsoft.com/office/drawing/2014/main" id="{C10CBD60-0D8B-4C9D-B777-895AF3C14E3C}"/>
              </a:ext>
            </a:extLst>
          </p:cNvPr>
          <p:cNvSpPr txBox="1"/>
          <p:nvPr/>
        </p:nvSpPr>
        <p:spPr>
          <a:xfrm>
            <a:off x="8207436" y="3993707"/>
            <a:ext cx="235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product amount in the</a:t>
            </a:r>
          </a:p>
          <a:p>
            <a:r>
              <a:rPr lang="en-US" dirty="0">
                <a:solidFill>
                  <a:schemeClr val="tx2"/>
                </a:solidFill>
              </a:rPr>
              <a:t>store remains unchanged.</a:t>
            </a:r>
            <a:endParaRPr lang="en-PH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0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Method under test (MUT)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Method in the SUT called by the test</a:t>
            </a:r>
          </a:p>
          <a:p>
            <a:r>
              <a:rPr lang="en-US" dirty="0"/>
              <a:t>MUT refers to the method and SUT refers to the whole class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Mock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Special kind of test double </a:t>
            </a:r>
          </a:p>
          <a:p>
            <a:r>
              <a:rPr lang="en-US" dirty="0"/>
              <a:t>Allows you to examine interactions between the SUT and its collaborators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Test written using the London Style of unit testing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F3AA2-CD2B-4BD5-B92F-AE632420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48" y="1064667"/>
            <a:ext cx="5914878" cy="57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The isolation issue: The classical take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Unit tests themselves should be run in isolation from each other</a:t>
            </a:r>
          </a:p>
          <a:p>
            <a:r>
              <a:rPr lang="en-US" dirty="0"/>
              <a:t>It’s fine to exercise several classes at once 	</a:t>
            </a:r>
          </a:p>
          <a:p>
            <a:pPr lvl="1"/>
            <a:r>
              <a:rPr lang="en-US" dirty="0"/>
              <a:t>All reside in the memory </a:t>
            </a:r>
          </a:p>
          <a:p>
            <a:pPr lvl="1"/>
            <a:r>
              <a:rPr lang="en-US" dirty="0"/>
              <a:t>Don’t reach out to a shared state.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Shared, Private and Out-of-process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Shared Dependency</a:t>
            </a:r>
          </a:p>
          <a:p>
            <a:pPr lvl="1"/>
            <a:r>
              <a:rPr lang="en-US" dirty="0"/>
              <a:t>Shared between tests </a:t>
            </a:r>
          </a:p>
          <a:p>
            <a:pPr lvl="1"/>
            <a:r>
              <a:rPr lang="en-US" dirty="0"/>
              <a:t>Provide means for those test to affect each other’s outcome</a:t>
            </a:r>
          </a:p>
          <a:p>
            <a:r>
              <a:rPr lang="en-US" dirty="0"/>
              <a:t>Private Dependency</a:t>
            </a:r>
          </a:p>
          <a:p>
            <a:pPr lvl="1"/>
            <a:r>
              <a:rPr lang="en-US" dirty="0"/>
              <a:t>Not shared</a:t>
            </a:r>
          </a:p>
          <a:p>
            <a:r>
              <a:rPr lang="en-US" dirty="0"/>
              <a:t>Out-of-process Dependency </a:t>
            </a:r>
          </a:p>
          <a:p>
            <a:pPr lvl="1"/>
            <a:r>
              <a:rPr lang="en-US" dirty="0"/>
              <a:t>Runs outside the application’s execution process</a:t>
            </a:r>
          </a:p>
          <a:p>
            <a:pPr lvl="1"/>
            <a:r>
              <a:rPr lang="en-US" dirty="0"/>
              <a:t>Proxy to data that is not yet in the memory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3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8C340-96F3-28E5-275E-D3A0E770E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83448-6936-B06E-01E9-D43BBC01564B}"/>
              </a:ext>
            </a:extLst>
          </p:cNvPr>
          <p:cNvSpPr txBox="1"/>
          <p:nvPr/>
        </p:nvSpPr>
        <p:spPr>
          <a:xfrm>
            <a:off x="1026850" y="584286"/>
            <a:ext cx="101382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sealed class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OrderController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public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OrderController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UserRepository</a:t>
            </a:r>
            <a:r>
              <a:rPr lang="en-US" dirty="0">
                <a:solidFill>
                  <a:schemeClr val="bg1"/>
                </a:solidFill>
              </a:rPr>
              <a:t> repository,            // Out-of-process, mutable, shared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rgbClr val="FFFF00"/>
                </a:solidFill>
              </a:rPr>
              <a:t>IProductCatalogApi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productCatalogApi</a:t>
            </a:r>
            <a:r>
              <a:rPr lang="en-US" dirty="0">
                <a:solidFill>
                  <a:schemeClr val="bg1"/>
                </a:solidFill>
              </a:rPr>
              <a:t>) // Out-of-process, immutable, private</a:t>
            </a:r>
          </a:p>
          <a:p>
            <a:r>
              <a:rPr lang="en-US" dirty="0">
                <a:solidFill>
                  <a:schemeClr val="bg1"/>
                </a:solidFill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</a:rPr>
              <a:t>        _repository = repository;</a:t>
            </a:r>
          </a:p>
          <a:p>
            <a:r>
              <a:rPr lang="en-US" dirty="0">
                <a:solidFill>
                  <a:schemeClr val="bg1"/>
                </a:solidFill>
              </a:rPr>
              <a:t>        _</a:t>
            </a:r>
            <a:r>
              <a:rPr lang="en-US" dirty="0" err="1">
                <a:solidFill>
                  <a:schemeClr val="bg1"/>
                </a:solidFill>
              </a:rPr>
              <a:t>productCatalogApi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productCatalogApi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public void </a:t>
            </a:r>
            <a:r>
              <a:rPr lang="en-US" dirty="0" err="1">
                <a:solidFill>
                  <a:srgbClr val="7030A0"/>
                </a:solidFill>
              </a:rPr>
              <a:t>PurchaseProduct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     long </a:t>
            </a:r>
            <a:r>
              <a:rPr lang="en-US" dirty="0" err="1">
                <a:solidFill>
                  <a:schemeClr val="bg1"/>
                </a:solidFill>
              </a:rPr>
              <a:t>userId</a:t>
            </a:r>
            <a:r>
              <a:rPr lang="en-US" dirty="0">
                <a:solidFill>
                  <a:schemeClr val="bg1"/>
                </a:solidFill>
              </a:rPr>
              <a:t>,    // In-process, immutable, private (value object)</a:t>
            </a:r>
          </a:p>
          <a:p>
            <a:r>
              <a:rPr lang="en-US" dirty="0">
                <a:solidFill>
                  <a:schemeClr val="bg1"/>
                </a:solidFill>
              </a:rPr>
              <a:t>        long </a:t>
            </a:r>
            <a:r>
              <a:rPr lang="en-US" dirty="0" err="1">
                <a:solidFill>
                  <a:schemeClr val="bg1"/>
                </a:solidFill>
              </a:rPr>
              <a:t>productId</a:t>
            </a:r>
            <a:r>
              <a:rPr lang="en-US" dirty="0">
                <a:solidFill>
                  <a:schemeClr val="bg1"/>
                </a:solidFill>
              </a:rPr>
              <a:t>) // In-process, immutable, private (value object)</a:t>
            </a:r>
          </a:p>
          <a:p>
            <a:r>
              <a:rPr lang="en-US" dirty="0">
                <a:solidFill>
                  <a:schemeClr val="bg1"/>
                </a:solidFill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 = _</a:t>
            </a:r>
            <a:r>
              <a:rPr lang="en-US" dirty="0" err="1">
                <a:solidFill>
                  <a:schemeClr val="bg1"/>
                </a:solidFill>
              </a:rPr>
              <a:t>productCatalogApi.GetProduct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productId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        User </a:t>
            </a:r>
            <a:r>
              <a:rPr lang="en-US" dirty="0" err="1">
                <a:solidFill>
                  <a:schemeClr val="bg1"/>
                </a:solidFill>
              </a:rPr>
              <a:t>user</a:t>
            </a:r>
            <a:r>
              <a:rPr lang="en-US" dirty="0">
                <a:solidFill>
                  <a:schemeClr val="bg1"/>
                </a:solidFill>
              </a:rPr>
              <a:t> = _</a:t>
            </a:r>
            <a:r>
              <a:rPr lang="en-US" dirty="0" err="1">
                <a:solidFill>
                  <a:schemeClr val="bg1"/>
                </a:solidFill>
              </a:rPr>
              <a:t>repository.GetUser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userId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user.Purchase</a:t>
            </a:r>
            <a:r>
              <a:rPr lang="en-US" dirty="0">
                <a:solidFill>
                  <a:schemeClr val="bg1"/>
                </a:solidFill>
              </a:rPr>
              <a:t>(product);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_</a:t>
            </a:r>
            <a:r>
              <a:rPr lang="en-US" dirty="0" err="1">
                <a:solidFill>
                  <a:schemeClr val="bg1"/>
                </a:solidFill>
              </a:rPr>
              <a:t>repository.Save</a:t>
            </a:r>
            <a:r>
              <a:rPr lang="en-US" dirty="0">
                <a:solidFill>
                  <a:schemeClr val="bg1"/>
                </a:solidFill>
              </a:rPr>
              <a:t>(user);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Reports.NumberOfProductsPurchased</a:t>
            </a:r>
            <a:r>
              <a:rPr lang="en-US" dirty="0">
                <a:solidFill>
                  <a:schemeClr val="bg1"/>
                </a:solidFill>
              </a:rPr>
              <a:t>++; // In-process, mutable, shared</a:t>
            </a:r>
          </a:p>
          <a:p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90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Isolating unit tests from each other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9ADBBF72-E76D-4381-973F-AF34FA7B5B4B}"/>
              </a:ext>
            </a:extLst>
          </p:cNvPr>
          <p:cNvSpPr/>
          <p:nvPr/>
        </p:nvSpPr>
        <p:spPr>
          <a:xfrm>
            <a:off x="4522323" y="3020439"/>
            <a:ext cx="547141" cy="62209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C688B8-0C22-479E-B590-5C7ED76273B7}"/>
              </a:ext>
            </a:extLst>
          </p:cNvPr>
          <p:cNvSpPr/>
          <p:nvPr/>
        </p:nvSpPr>
        <p:spPr>
          <a:xfrm>
            <a:off x="5504859" y="3106163"/>
            <a:ext cx="779489" cy="4506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Graphic 8" descr="Document">
            <a:extLst>
              <a:ext uri="{FF2B5EF4-FFF2-40B4-BE49-F238E27FC236}">
                <a16:creationId xmlns:a16="http://schemas.microsoft.com/office/drawing/2014/main" id="{5DAFF546-62EF-4CEC-9C2C-A172544DD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898" y="2997319"/>
            <a:ext cx="682521" cy="68252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D6D0A65A-3FAD-4223-9AC7-D5C04FF8BD34}"/>
              </a:ext>
            </a:extLst>
          </p:cNvPr>
          <p:cNvSpPr txBox="1"/>
          <p:nvPr/>
        </p:nvSpPr>
        <p:spPr>
          <a:xfrm>
            <a:off x="5288507" y="3670794"/>
            <a:ext cx="1212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</a:rPr>
              <a:t>System under test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CA1FB63-A7C1-4A31-B68B-A9E787DB1B6E}"/>
              </a:ext>
            </a:extLst>
          </p:cNvPr>
          <p:cNvSpPr txBox="1"/>
          <p:nvPr/>
        </p:nvSpPr>
        <p:spPr>
          <a:xfrm>
            <a:off x="6505018" y="3666309"/>
            <a:ext cx="832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</a:rPr>
              <a:t>File system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C5E24F5-B49D-4606-9757-36928946E949}"/>
              </a:ext>
            </a:extLst>
          </p:cNvPr>
          <p:cNvSpPr txBox="1"/>
          <p:nvPr/>
        </p:nvSpPr>
        <p:spPr>
          <a:xfrm>
            <a:off x="4431049" y="3700196"/>
            <a:ext cx="72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</a:rPr>
              <a:t>Database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BB223-185A-425A-A39A-4428CAF6A0A6}"/>
              </a:ext>
            </a:extLst>
          </p:cNvPr>
          <p:cNvSpPr/>
          <p:nvPr/>
        </p:nvSpPr>
        <p:spPr>
          <a:xfrm>
            <a:off x="5504857" y="4268880"/>
            <a:ext cx="779489" cy="45064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82170E7-AE23-48C6-B6C5-79D9DFA64516}"/>
              </a:ext>
            </a:extLst>
          </p:cNvPr>
          <p:cNvSpPr txBox="1"/>
          <p:nvPr/>
        </p:nvSpPr>
        <p:spPr>
          <a:xfrm>
            <a:off x="5678035" y="4719522"/>
            <a:ext cx="433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</a:rPr>
              <a:t>Test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B4F1D5-9741-498D-9511-D9ACBD30F27D}"/>
              </a:ext>
            </a:extLst>
          </p:cNvPr>
          <p:cNvSpPr/>
          <p:nvPr/>
        </p:nvSpPr>
        <p:spPr>
          <a:xfrm>
            <a:off x="5591445" y="2155449"/>
            <a:ext cx="606311" cy="5383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741CB015-5820-48F4-B90D-03B2EB225CD1}"/>
              </a:ext>
            </a:extLst>
          </p:cNvPr>
          <p:cNvSpPr txBox="1"/>
          <p:nvPr/>
        </p:nvSpPr>
        <p:spPr>
          <a:xfrm>
            <a:off x="5415943" y="1892256"/>
            <a:ext cx="957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</a:rPr>
              <a:t>Another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09ADAF-7624-4F3C-95BE-5C28FF95D137}"/>
              </a:ext>
            </a:extLst>
          </p:cNvPr>
          <p:cNvCxnSpPr>
            <a:endCxn id="11" idx="1"/>
          </p:cNvCxnSpPr>
          <p:nvPr/>
        </p:nvCxnSpPr>
        <p:spPr>
          <a:xfrm>
            <a:off x="6364735" y="3338579"/>
            <a:ext cx="215163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E780D9-545F-4B3A-9ECB-8845986672DE}"/>
              </a:ext>
            </a:extLst>
          </p:cNvPr>
          <p:cNvCxnSpPr>
            <a:cxnSpLocks/>
          </p:cNvCxnSpPr>
          <p:nvPr/>
        </p:nvCxnSpPr>
        <p:spPr>
          <a:xfrm flipH="1">
            <a:off x="5174292" y="3331485"/>
            <a:ext cx="220670" cy="70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605767-BCB1-45D2-BDCE-1AB2912BB067}"/>
              </a:ext>
            </a:extLst>
          </p:cNvPr>
          <p:cNvCxnSpPr>
            <a:cxnSpLocks/>
          </p:cNvCxnSpPr>
          <p:nvPr/>
        </p:nvCxnSpPr>
        <p:spPr>
          <a:xfrm flipV="1">
            <a:off x="5886078" y="2765860"/>
            <a:ext cx="0" cy="2545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DD6020-428C-48C5-8FB6-A957B4DEC91B}"/>
              </a:ext>
            </a:extLst>
          </p:cNvPr>
          <p:cNvCxnSpPr>
            <a:cxnSpLocks/>
          </p:cNvCxnSpPr>
          <p:nvPr/>
        </p:nvCxnSpPr>
        <p:spPr>
          <a:xfrm flipV="1">
            <a:off x="5886078" y="3946417"/>
            <a:ext cx="0" cy="2545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904642-5369-4417-84D7-A3B172AA6E16}"/>
              </a:ext>
            </a:extLst>
          </p:cNvPr>
          <p:cNvCxnSpPr>
            <a:cxnSpLocks/>
          </p:cNvCxnSpPr>
          <p:nvPr/>
        </p:nvCxnSpPr>
        <p:spPr>
          <a:xfrm flipV="1">
            <a:off x="6500698" y="2693755"/>
            <a:ext cx="142734" cy="41240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30">
            <a:extLst>
              <a:ext uri="{FF2B5EF4-FFF2-40B4-BE49-F238E27FC236}">
                <a16:creationId xmlns:a16="http://schemas.microsoft.com/office/drawing/2014/main" id="{4E9AB6BD-25EE-4CDA-A6A1-C3D9EF8189C4}"/>
              </a:ext>
            </a:extLst>
          </p:cNvPr>
          <p:cNvSpPr txBox="1"/>
          <p:nvPr/>
        </p:nvSpPr>
        <p:spPr>
          <a:xfrm>
            <a:off x="6595786" y="2512977"/>
            <a:ext cx="18822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00" dirty="0"/>
              <a:t>Shared dependency, replace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6E11F9E5-4DAD-4962-B80D-ED8BF04CBFC8}"/>
              </a:ext>
            </a:extLst>
          </p:cNvPr>
          <p:cNvSpPr txBox="1"/>
          <p:nvPr/>
        </p:nvSpPr>
        <p:spPr>
          <a:xfrm>
            <a:off x="3713966" y="2500355"/>
            <a:ext cx="18822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00" dirty="0"/>
              <a:t>Shared dependency, replace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A1DBF8-25CC-41F4-8201-078AA5559298}"/>
              </a:ext>
            </a:extLst>
          </p:cNvPr>
          <p:cNvCxnSpPr>
            <a:cxnSpLocks/>
          </p:cNvCxnSpPr>
          <p:nvPr/>
        </p:nvCxnSpPr>
        <p:spPr>
          <a:xfrm flipH="1" flipV="1">
            <a:off x="5249007" y="2702894"/>
            <a:ext cx="100579" cy="50191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5C8437-24EA-45BE-A722-7B351FF49339}"/>
              </a:ext>
            </a:extLst>
          </p:cNvPr>
          <p:cNvCxnSpPr>
            <a:cxnSpLocks/>
          </p:cNvCxnSpPr>
          <p:nvPr/>
        </p:nvCxnSpPr>
        <p:spPr>
          <a:xfrm flipV="1">
            <a:off x="5994243" y="2335767"/>
            <a:ext cx="649189" cy="5450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36">
            <a:extLst>
              <a:ext uri="{FF2B5EF4-FFF2-40B4-BE49-F238E27FC236}">
                <a16:creationId xmlns:a16="http://schemas.microsoft.com/office/drawing/2014/main" id="{29F09670-C3E6-489A-93C9-75A6311CB546}"/>
              </a:ext>
            </a:extLst>
          </p:cNvPr>
          <p:cNvSpPr txBox="1"/>
          <p:nvPr/>
        </p:nvSpPr>
        <p:spPr>
          <a:xfrm>
            <a:off x="6595786" y="2192817"/>
            <a:ext cx="1656223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00" dirty="0"/>
              <a:t>Private dependency, keep</a:t>
            </a:r>
          </a:p>
        </p:txBody>
      </p:sp>
    </p:spTree>
    <p:extLst>
      <p:ext uri="{BB962C8B-B14F-4D97-AF65-F5344CB8AC3E}">
        <p14:creationId xmlns:p14="http://schemas.microsoft.com/office/powerpoint/2010/main" val="70511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Note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Shared dependencies are shared between unit tests</a:t>
            </a:r>
          </a:p>
          <a:p>
            <a:pPr lvl="1"/>
            <a:r>
              <a:rPr lang="en-US" dirty="0"/>
              <a:t>not between classes under tests.</a:t>
            </a:r>
          </a:p>
          <a:p>
            <a:r>
              <a:rPr lang="en-US" dirty="0"/>
              <a:t>Singleton dependency is not shared </a:t>
            </a:r>
          </a:p>
          <a:p>
            <a:pPr lvl="1"/>
            <a:r>
              <a:rPr lang="en-US" dirty="0"/>
              <a:t>as long as you are able to create new instance of it in each test.</a:t>
            </a:r>
          </a:p>
          <a:p>
            <a:r>
              <a:rPr lang="en-US" dirty="0"/>
              <a:t>File system or database must be either shared between tests or substituted away with test doubles.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7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What will you learn?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What a unit test is</a:t>
            </a:r>
          </a:p>
          <a:p>
            <a:r>
              <a:rPr lang="en-US" dirty="0"/>
              <a:t>The differences between shared, private, and volatile dependencies</a:t>
            </a:r>
          </a:p>
          <a:p>
            <a:r>
              <a:rPr lang="en-US" dirty="0"/>
              <a:t>The two schools of unit testing: classical and London</a:t>
            </a:r>
          </a:p>
          <a:p>
            <a:r>
              <a:rPr lang="en-US" dirty="0"/>
              <a:t>The differences between unit, integration, and end-to-end tests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Shared vs Volatile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5328081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Volatile dependency</a:t>
            </a:r>
          </a:p>
          <a:p>
            <a:pPr lvl="1"/>
            <a:r>
              <a:rPr lang="en-US" dirty="0"/>
              <a:t>Introduces a requirement to set up and configure a runtime environment.</a:t>
            </a:r>
          </a:p>
          <a:p>
            <a:pPr lvl="2"/>
            <a:r>
              <a:rPr lang="en-US" dirty="0"/>
              <a:t>Database </a:t>
            </a:r>
          </a:p>
          <a:p>
            <a:pPr lvl="2"/>
            <a:r>
              <a:rPr lang="en-US" dirty="0"/>
              <a:t>API services</a:t>
            </a:r>
          </a:p>
          <a:p>
            <a:pPr lvl="1"/>
            <a:r>
              <a:rPr lang="en-US" dirty="0"/>
              <a:t>Contains nondeterministic behavior</a:t>
            </a:r>
          </a:p>
          <a:p>
            <a:pPr lvl="2"/>
            <a:r>
              <a:rPr lang="en-US" dirty="0"/>
              <a:t>random number generator</a:t>
            </a:r>
          </a:p>
          <a:p>
            <a:pPr lvl="2"/>
            <a:r>
              <a:rPr lang="en-US" dirty="0"/>
              <a:t>class returning current date and time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8" name="Google Shape;361;p45">
            <a:extLst>
              <a:ext uri="{FF2B5EF4-FFF2-40B4-BE49-F238E27FC236}">
                <a16:creationId xmlns:a16="http://schemas.microsoft.com/office/drawing/2014/main" id="{9FA486FC-C356-4931-B4B5-E452CB56E898}"/>
              </a:ext>
            </a:extLst>
          </p:cNvPr>
          <p:cNvSpPr txBox="1">
            <a:spLocks/>
          </p:cNvSpPr>
          <p:nvPr/>
        </p:nvSpPr>
        <p:spPr>
          <a:xfrm>
            <a:off x="6406719" y="1700784"/>
            <a:ext cx="5328081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⎻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 is both shared and volatile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File system is just shared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number generator is only volatile if supplied a separate instance each test</a:t>
            </a:r>
          </a:p>
        </p:txBody>
      </p:sp>
    </p:spTree>
    <p:extLst>
      <p:ext uri="{BB962C8B-B14F-4D97-AF65-F5344CB8AC3E}">
        <p14:creationId xmlns:p14="http://schemas.microsoft.com/office/powerpoint/2010/main" val="206330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Increase test execution speed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Substitute shared dependencies </a:t>
            </a:r>
          </a:p>
          <a:p>
            <a:r>
              <a:rPr lang="en-US" dirty="0"/>
              <a:t>Shared dependencies, take more time than calls to private dependencies</a:t>
            </a:r>
          </a:p>
          <a:p>
            <a:r>
              <a:rPr lang="en-US" dirty="0"/>
              <a:t>If we push a test with a shared dependency</a:t>
            </a:r>
          </a:p>
          <a:p>
            <a:pPr lvl="1"/>
            <a:r>
              <a:rPr lang="en-US" dirty="0"/>
              <a:t>Integration Testing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Classical and London school of unit testing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Disagreement of the two schools</a:t>
            </a:r>
          </a:p>
          <a:p>
            <a:r>
              <a:rPr lang="en-US" dirty="0"/>
              <a:t>The isolation requirement</a:t>
            </a:r>
          </a:p>
          <a:p>
            <a:r>
              <a:rPr lang="en-US" dirty="0"/>
              <a:t>What constitutes a piece of code under test(unit)</a:t>
            </a:r>
          </a:p>
          <a:p>
            <a:r>
              <a:rPr lang="en-US" dirty="0"/>
              <a:t>Handling dependencies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530E-CCB4-4ACF-99B9-D8093827A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59585"/>
              </p:ext>
            </p:extLst>
          </p:nvPr>
        </p:nvGraphicFramePr>
        <p:xfrm>
          <a:off x="598655" y="3825372"/>
          <a:ext cx="10525189" cy="1233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297">
                  <a:extLst>
                    <a:ext uri="{9D8B030D-6E8A-4147-A177-3AD203B41FA5}">
                      <a16:colId xmlns:a16="http://schemas.microsoft.com/office/drawing/2014/main" val="628789602"/>
                    </a:ext>
                  </a:extLst>
                </a:gridCol>
                <a:gridCol w="2250612">
                  <a:extLst>
                    <a:ext uri="{9D8B030D-6E8A-4147-A177-3AD203B41FA5}">
                      <a16:colId xmlns:a16="http://schemas.microsoft.com/office/drawing/2014/main" val="3206450077"/>
                    </a:ext>
                  </a:extLst>
                </a:gridCol>
                <a:gridCol w="2250612">
                  <a:extLst>
                    <a:ext uri="{9D8B030D-6E8A-4147-A177-3AD203B41FA5}">
                      <a16:colId xmlns:a16="http://schemas.microsoft.com/office/drawing/2014/main" val="2421935004"/>
                    </a:ext>
                  </a:extLst>
                </a:gridCol>
                <a:gridCol w="3392668">
                  <a:extLst>
                    <a:ext uri="{9D8B030D-6E8A-4147-A177-3AD203B41FA5}">
                      <a16:colId xmlns:a16="http://schemas.microsoft.com/office/drawing/2014/main" val="1219653333"/>
                    </a:ext>
                  </a:extLst>
                </a:gridCol>
              </a:tblGrid>
              <a:tr h="238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Isolation of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 unit is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Use test doubles for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2023"/>
                  </a:ext>
                </a:extLst>
              </a:tr>
              <a:tr h="357668">
                <a:tc>
                  <a:txBody>
                    <a:bodyPr/>
                    <a:lstStyle/>
                    <a:p>
                      <a:r>
                        <a:rPr lang="en-US" dirty="0"/>
                        <a:t>London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but immutable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34740"/>
                  </a:ext>
                </a:extLst>
              </a:tr>
              <a:tr h="357668">
                <a:tc>
                  <a:txBody>
                    <a:bodyPr/>
                    <a:lstStyle/>
                    <a:p>
                      <a:r>
                        <a:rPr lang="en-US" dirty="0"/>
                        <a:t>Classical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class or a set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dependencies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How the classical and London schools handle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London schools still allows for using some dependencies </a:t>
            </a:r>
          </a:p>
          <a:p>
            <a:r>
              <a:rPr lang="en-US" dirty="0"/>
              <a:t>Immutable objects</a:t>
            </a:r>
          </a:p>
          <a:p>
            <a:pPr lvl="1"/>
            <a:r>
              <a:rPr lang="en-US" dirty="0"/>
              <a:t>Its fine not to substitute objects that don’t ever change.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Refactored from classical to London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BB332-408A-4E20-9A40-37B0A97A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9" y="1119431"/>
            <a:ext cx="8260417" cy="41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9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lang="en-US" dirty="0"/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Value objects or values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Main trait is that they have no individual identity</a:t>
            </a:r>
          </a:p>
          <a:p>
            <a:pPr lvl="1"/>
            <a:r>
              <a:rPr lang="en-US" dirty="0"/>
              <a:t>they are identified solely by their content.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Language-agnostic 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If you have two 5 integers, you can use them in place of another. </a:t>
            </a:r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Value objects 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338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Collaborator vs Dependency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Collaborator is a dependency that is either shared or mutable.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class providing access to a database is a collaborator since the database is a shared dependency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60E13-38BB-44AE-9E92-D0AE3CB5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76" y="3395709"/>
            <a:ext cx="6912048" cy="7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1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Hierarchy of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58895856-1242-4ECF-BC52-BA5E0A827EDC}"/>
              </a:ext>
            </a:extLst>
          </p:cNvPr>
          <p:cNvSpPr/>
          <p:nvPr/>
        </p:nvSpPr>
        <p:spPr>
          <a:xfrm>
            <a:off x="5204592" y="2323590"/>
            <a:ext cx="1566472" cy="1982798"/>
          </a:xfrm>
          <a:custGeom>
            <a:avLst/>
            <a:gdLst>
              <a:gd name="connsiteX0" fmla="*/ 0 w 1566472"/>
              <a:gd name="connsiteY0" fmla="*/ 0 h 1982798"/>
              <a:gd name="connsiteX1" fmla="*/ 461237 w 1566472"/>
              <a:gd name="connsiteY1" fmla="*/ 0 h 1982798"/>
              <a:gd name="connsiteX2" fmla="*/ 857205 w 1566472"/>
              <a:gd name="connsiteY2" fmla="*/ 0 h 1982798"/>
              <a:gd name="connsiteX3" fmla="*/ 1305388 w 1566472"/>
              <a:gd name="connsiteY3" fmla="*/ 0 h 1982798"/>
              <a:gd name="connsiteX4" fmla="*/ 1566472 w 1566472"/>
              <a:gd name="connsiteY4" fmla="*/ 261084 h 1982798"/>
              <a:gd name="connsiteX5" fmla="*/ 1566472 w 1566472"/>
              <a:gd name="connsiteY5" fmla="*/ 817772 h 1982798"/>
              <a:gd name="connsiteX6" fmla="*/ 1566472 w 1566472"/>
              <a:gd name="connsiteY6" fmla="*/ 1391676 h 1982798"/>
              <a:gd name="connsiteX7" fmla="*/ 1566472 w 1566472"/>
              <a:gd name="connsiteY7" fmla="*/ 1982798 h 1982798"/>
              <a:gd name="connsiteX8" fmla="*/ 1566472 w 1566472"/>
              <a:gd name="connsiteY8" fmla="*/ 1982798 h 1982798"/>
              <a:gd name="connsiteX9" fmla="*/ 1170504 w 1566472"/>
              <a:gd name="connsiteY9" fmla="*/ 1982798 h 1982798"/>
              <a:gd name="connsiteX10" fmla="*/ 722321 w 1566472"/>
              <a:gd name="connsiteY10" fmla="*/ 1982798 h 1982798"/>
              <a:gd name="connsiteX11" fmla="*/ 261084 w 1566472"/>
              <a:gd name="connsiteY11" fmla="*/ 1982798 h 1982798"/>
              <a:gd name="connsiteX12" fmla="*/ 0 w 1566472"/>
              <a:gd name="connsiteY12" fmla="*/ 1721714 h 1982798"/>
              <a:gd name="connsiteX13" fmla="*/ 0 w 1566472"/>
              <a:gd name="connsiteY13" fmla="*/ 1113375 h 1982798"/>
              <a:gd name="connsiteX14" fmla="*/ 0 w 1566472"/>
              <a:gd name="connsiteY14" fmla="*/ 522253 h 1982798"/>
              <a:gd name="connsiteX15" fmla="*/ 0 w 1566472"/>
              <a:gd name="connsiteY15" fmla="*/ 0 h 1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66472" h="1982798" fill="none" extrusionOk="0">
                <a:moveTo>
                  <a:pt x="0" y="0"/>
                </a:moveTo>
                <a:cubicBezTo>
                  <a:pt x="174284" y="-8338"/>
                  <a:pt x="233646" y="40380"/>
                  <a:pt x="461237" y="0"/>
                </a:cubicBezTo>
                <a:cubicBezTo>
                  <a:pt x="688828" y="-40380"/>
                  <a:pt x="775743" y="20943"/>
                  <a:pt x="857205" y="0"/>
                </a:cubicBezTo>
                <a:cubicBezTo>
                  <a:pt x="938667" y="-20943"/>
                  <a:pt x="1149089" y="34149"/>
                  <a:pt x="1305388" y="0"/>
                </a:cubicBezTo>
                <a:cubicBezTo>
                  <a:pt x="1402609" y="59238"/>
                  <a:pt x="1459771" y="160725"/>
                  <a:pt x="1566472" y="261084"/>
                </a:cubicBezTo>
                <a:cubicBezTo>
                  <a:pt x="1588359" y="438322"/>
                  <a:pt x="1509706" y="694317"/>
                  <a:pt x="1566472" y="817772"/>
                </a:cubicBezTo>
                <a:cubicBezTo>
                  <a:pt x="1623238" y="941227"/>
                  <a:pt x="1559897" y="1221303"/>
                  <a:pt x="1566472" y="1391676"/>
                </a:cubicBezTo>
                <a:cubicBezTo>
                  <a:pt x="1573047" y="1562049"/>
                  <a:pt x="1502224" y="1857691"/>
                  <a:pt x="1566472" y="1982798"/>
                </a:cubicBezTo>
                <a:lnTo>
                  <a:pt x="1566472" y="1982798"/>
                </a:lnTo>
                <a:cubicBezTo>
                  <a:pt x="1443720" y="2029328"/>
                  <a:pt x="1302014" y="1981433"/>
                  <a:pt x="1170504" y="1982798"/>
                </a:cubicBezTo>
                <a:cubicBezTo>
                  <a:pt x="1038994" y="1984163"/>
                  <a:pt x="862974" y="1944769"/>
                  <a:pt x="722321" y="1982798"/>
                </a:cubicBezTo>
                <a:cubicBezTo>
                  <a:pt x="581668" y="2020827"/>
                  <a:pt x="365858" y="1980385"/>
                  <a:pt x="261084" y="1982798"/>
                </a:cubicBezTo>
                <a:cubicBezTo>
                  <a:pt x="150025" y="1874775"/>
                  <a:pt x="96955" y="1770323"/>
                  <a:pt x="0" y="1721714"/>
                </a:cubicBezTo>
                <a:cubicBezTo>
                  <a:pt x="-54088" y="1493141"/>
                  <a:pt x="63772" y="1263979"/>
                  <a:pt x="0" y="1113375"/>
                </a:cubicBezTo>
                <a:cubicBezTo>
                  <a:pt x="-63772" y="962771"/>
                  <a:pt x="36114" y="664062"/>
                  <a:pt x="0" y="522253"/>
                </a:cubicBezTo>
                <a:cubicBezTo>
                  <a:pt x="-36114" y="380444"/>
                  <a:pt x="62239" y="148837"/>
                  <a:pt x="0" y="0"/>
                </a:cubicBezTo>
                <a:close/>
              </a:path>
              <a:path w="1566472" h="1982798" stroke="0" extrusionOk="0">
                <a:moveTo>
                  <a:pt x="0" y="0"/>
                </a:moveTo>
                <a:cubicBezTo>
                  <a:pt x="85091" y="-30964"/>
                  <a:pt x="308720" y="1061"/>
                  <a:pt x="422075" y="0"/>
                </a:cubicBezTo>
                <a:cubicBezTo>
                  <a:pt x="535431" y="-1061"/>
                  <a:pt x="649329" y="24220"/>
                  <a:pt x="818043" y="0"/>
                </a:cubicBezTo>
                <a:cubicBezTo>
                  <a:pt x="986757" y="-24220"/>
                  <a:pt x="1162205" y="56670"/>
                  <a:pt x="1305388" y="0"/>
                </a:cubicBezTo>
                <a:cubicBezTo>
                  <a:pt x="1458074" y="106606"/>
                  <a:pt x="1469487" y="168032"/>
                  <a:pt x="1566472" y="261084"/>
                </a:cubicBezTo>
                <a:cubicBezTo>
                  <a:pt x="1604826" y="509895"/>
                  <a:pt x="1525790" y="687914"/>
                  <a:pt x="1566472" y="800554"/>
                </a:cubicBezTo>
                <a:cubicBezTo>
                  <a:pt x="1607154" y="913194"/>
                  <a:pt x="1497307" y="1257455"/>
                  <a:pt x="1566472" y="1408893"/>
                </a:cubicBezTo>
                <a:cubicBezTo>
                  <a:pt x="1635637" y="1560331"/>
                  <a:pt x="1539237" y="1784817"/>
                  <a:pt x="1566472" y="1982798"/>
                </a:cubicBezTo>
                <a:lnTo>
                  <a:pt x="1566472" y="1982798"/>
                </a:lnTo>
                <a:cubicBezTo>
                  <a:pt x="1470007" y="2025079"/>
                  <a:pt x="1278145" y="1962296"/>
                  <a:pt x="1105235" y="1982798"/>
                </a:cubicBezTo>
                <a:cubicBezTo>
                  <a:pt x="932325" y="2003300"/>
                  <a:pt x="831362" y="1927984"/>
                  <a:pt x="643998" y="1982798"/>
                </a:cubicBezTo>
                <a:cubicBezTo>
                  <a:pt x="456634" y="2037612"/>
                  <a:pt x="405026" y="1966569"/>
                  <a:pt x="261084" y="1982798"/>
                </a:cubicBezTo>
                <a:cubicBezTo>
                  <a:pt x="157534" y="1924017"/>
                  <a:pt x="89505" y="1776694"/>
                  <a:pt x="0" y="1721714"/>
                </a:cubicBezTo>
                <a:cubicBezTo>
                  <a:pt x="-52591" y="1451779"/>
                  <a:pt x="48246" y="1429365"/>
                  <a:pt x="0" y="1147809"/>
                </a:cubicBezTo>
                <a:cubicBezTo>
                  <a:pt x="-48246" y="866253"/>
                  <a:pt x="11565" y="761197"/>
                  <a:pt x="0" y="608339"/>
                </a:cubicBezTo>
                <a:cubicBezTo>
                  <a:pt x="-11565" y="455481"/>
                  <a:pt x="30521" y="291322"/>
                  <a:pt x="0" y="0"/>
                </a:cubicBezTo>
                <a:close/>
              </a:path>
            </a:pathLst>
          </a:custGeom>
          <a:solidFill>
            <a:schemeClr val="bg1"/>
          </a:solidFill>
          <a:ln cmpd="dbl"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2F7D2-29C3-4988-A30F-20A1932469D2}"/>
              </a:ext>
            </a:extLst>
          </p:cNvPr>
          <p:cNvSpPr/>
          <p:nvPr/>
        </p:nvSpPr>
        <p:spPr>
          <a:xfrm>
            <a:off x="5987828" y="3456623"/>
            <a:ext cx="637082" cy="622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59D5F2-BB21-4E5B-A635-5C8DDF5ED366}"/>
              </a:ext>
            </a:extLst>
          </p:cNvPr>
          <p:cNvSpPr/>
          <p:nvPr/>
        </p:nvSpPr>
        <p:spPr>
          <a:xfrm>
            <a:off x="7023397" y="2470641"/>
            <a:ext cx="637082" cy="6220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C2C164-540D-47E3-8E2F-23E1C6D7EF40}"/>
              </a:ext>
            </a:extLst>
          </p:cNvPr>
          <p:cNvSpPr/>
          <p:nvPr/>
        </p:nvSpPr>
        <p:spPr>
          <a:xfrm>
            <a:off x="7341938" y="3356586"/>
            <a:ext cx="637082" cy="6220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7A5E81-B889-4490-B50F-7D1FBB23C7AA}"/>
              </a:ext>
            </a:extLst>
          </p:cNvPr>
          <p:cNvCxnSpPr>
            <a:cxnSpLocks/>
            <a:stCxn id="27" idx="3"/>
            <a:endCxn id="29" idx="7"/>
          </p:cNvCxnSpPr>
          <p:nvPr/>
        </p:nvCxnSpPr>
        <p:spPr>
          <a:xfrm flipH="1">
            <a:off x="6452914" y="2089688"/>
            <a:ext cx="306517" cy="5096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011D4-13AE-4C1F-9CDD-F194FBADC979}"/>
              </a:ext>
            </a:extLst>
          </p:cNvPr>
          <p:cNvCxnSpPr>
            <a:cxnSpLocks/>
          </p:cNvCxnSpPr>
          <p:nvPr/>
        </p:nvCxnSpPr>
        <p:spPr>
          <a:xfrm>
            <a:off x="7116695" y="2115756"/>
            <a:ext cx="117917" cy="3548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C74AB-1965-4FBF-9CDC-7E899046CD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496938" y="3070361"/>
            <a:ext cx="163541" cy="286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ED4835-93F2-4668-AF2F-E111F2E57612}"/>
              </a:ext>
            </a:extLst>
          </p:cNvPr>
          <p:cNvSpPr txBox="1"/>
          <p:nvPr/>
        </p:nvSpPr>
        <p:spPr>
          <a:xfrm>
            <a:off x="3219359" y="4082647"/>
            <a:ext cx="206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</a:rPr>
              <a:t>Collaborator, replaced in London school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E1F17-EEDD-4B31-B7A2-2A5E6A3166F0}"/>
              </a:ext>
            </a:extLst>
          </p:cNvPr>
          <p:cNvSpPr txBox="1"/>
          <p:nvPr/>
        </p:nvSpPr>
        <p:spPr>
          <a:xfrm>
            <a:off x="7484350" y="2323590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Private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57543-AA3C-49ED-BBF0-D9D9661CBDE6}"/>
              </a:ext>
            </a:extLst>
          </p:cNvPr>
          <p:cNvSpPr txBox="1"/>
          <p:nvPr/>
        </p:nvSpPr>
        <p:spPr>
          <a:xfrm>
            <a:off x="7816175" y="3274678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Value Object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752FEC-359C-4FB4-A4E5-46B62340D609}"/>
              </a:ext>
            </a:extLst>
          </p:cNvPr>
          <p:cNvSpPr txBox="1"/>
          <p:nvPr/>
        </p:nvSpPr>
        <p:spPr>
          <a:xfrm>
            <a:off x="6030492" y="4062781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Mutable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7726C1-6D03-4CE4-9576-42BB250DE906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>
          <a:xfrm flipH="1">
            <a:off x="6531612" y="3001630"/>
            <a:ext cx="585083" cy="5460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AE3A89-5417-4934-9277-C742E6D5647B}"/>
              </a:ext>
            </a:extLst>
          </p:cNvPr>
          <p:cNvCxnSpPr/>
          <p:nvPr/>
        </p:nvCxnSpPr>
        <p:spPr>
          <a:xfrm flipH="1">
            <a:off x="4869478" y="3845600"/>
            <a:ext cx="305476" cy="23704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686491-D047-404D-82EE-EF612948494C}"/>
              </a:ext>
            </a:extLst>
          </p:cNvPr>
          <p:cNvSpPr txBox="1"/>
          <p:nvPr/>
        </p:nvSpPr>
        <p:spPr>
          <a:xfrm>
            <a:off x="7281982" y="1558086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Dependency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261B3-F90A-4A24-8C26-AF5808320578}"/>
              </a:ext>
            </a:extLst>
          </p:cNvPr>
          <p:cNvSpPr txBox="1"/>
          <p:nvPr/>
        </p:nvSpPr>
        <p:spPr>
          <a:xfrm>
            <a:off x="4008068" y="1715646"/>
            <a:ext cx="156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</a:rPr>
              <a:t>Replaced in the classic school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700570-7535-4460-8604-7A40AFC4F88A}"/>
              </a:ext>
            </a:extLst>
          </p:cNvPr>
          <p:cNvCxnSpPr>
            <a:cxnSpLocks/>
          </p:cNvCxnSpPr>
          <p:nvPr/>
        </p:nvCxnSpPr>
        <p:spPr>
          <a:xfrm>
            <a:off x="5247069" y="2095917"/>
            <a:ext cx="170219" cy="31371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C03F66F-B1CF-4F07-8CE3-EE5B459F3C24}"/>
              </a:ext>
            </a:extLst>
          </p:cNvPr>
          <p:cNvSpPr/>
          <p:nvPr/>
        </p:nvSpPr>
        <p:spPr>
          <a:xfrm>
            <a:off x="6666133" y="1558699"/>
            <a:ext cx="637082" cy="6220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F3B7FE-B869-4220-88CF-5B5018377C61}"/>
              </a:ext>
            </a:extLst>
          </p:cNvPr>
          <p:cNvSpPr/>
          <p:nvPr/>
        </p:nvSpPr>
        <p:spPr>
          <a:xfrm>
            <a:off x="5288186" y="2409630"/>
            <a:ext cx="1325482" cy="81932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/>
              <a:t>Shared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1E19990-BC30-4F52-BF41-A8CA42468A1E}"/>
              </a:ext>
            </a:extLst>
          </p:cNvPr>
          <p:cNvSpPr/>
          <p:nvPr/>
        </p:nvSpPr>
        <p:spPr>
          <a:xfrm>
            <a:off x="5909130" y="2508244"/>
            <a:ext cx="637082" cy="6220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6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Relationship between shared and out-of-process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237039E2-83A9-4923-9E6F-2A4BCB185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100" y="1549500"/>
            <a:ext cx="4024800" cy="3759000"/>
          </a:xfrm>
        </p:spPr>
        <p:txBody>
          <a:bodyPr/>
          <a:lstStyle/>
          <a:p>
            <a:pPr marL="15240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5F30B6A-8AAA-4FE6-B31D-5198C23B4A18}"/>
              </a:ext>
            </a:extLst>
          </p:cNvPr>
          <p:cNvSpPr txBox="1">
            <a:spLocks/>
          </p:cNvSpPr>
          <p:nvPr/>
        </p:nvSpPr>
        <p:spPr>
          <a:xfrm>
            <a:off x="6096000" y="1549500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If the out-of-process dependency is quick enough and connection is stable, you can use it as-is in the test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6C7877F-AEBE-4072-9E75-AD97C2325A5A}"/>
              </a:ext>
            </a:extLst>
          </p:cNvPr>
          <p:cNvSpPr/>
          <p:nvPr/>
        </p:nvSpPr>
        <p:spPr>
          <a:xfrm>
            <a:off x="2457009" y="2733631"/>
            <a:ext cx="1423442" cy="1086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Shared dependencies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D4277B-C690-479D-A22A-17640C0746A9}"/>
              </a:ext>
            </a:extLst>
          </p:cNvPr>
          <p:cNvSpPr/>
          <p:nvPr/>
        </p:nvSpPr>
        <p:spPr>
          <a:xfrm>
            <a:off x="3649350" y="2733631"/>
            <a:ext cx="1423442" cy="108678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Out of process dependencies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5940D09-1D4A-4742-BE81-3D8E0D68F146}"/>
              </a:ext>
            </a:extLst>
          </p:cNvPr>
          <p:cNvCxnSpPr>
            <a:cxnSpLocks/>
          </p:cNvCxnSpPr>
          <p:nvPr/>
        </p:nvCxnSpPr>
        <p:spPr>
          <a:xfrm>
            <a:off x="2625679" y="2369183"/>
            <a:ext cx="344773" cy="53964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93712B-51A8-4ABD-8E2B-E32047243010}"/>
              </a:ext>
            </a:extLst>
          </p:cNvPr>
          <p:cNvSpPr txBox="1"/>
          <p:nvPr/>
        </p:nvSpPr>
        <p:spPr>
          <a:xfrm>
            <a:off x="2255192" y="2161555"/>
            <a:ext cx="715260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Singleton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952969-81C6-491E-BF0B-A914272E78EA}"/>
              </a:ext>
            </a:extLst>
          </p:cNvPr>
          <p:cNvCxnSpPr>
            <a:cxnSpLocks/>
          </p:cNvCxnSpPr>
          <p:nvPr/>
        </p:nvCxnSpPr>
        <p:spPr>
          <a:xfrm>
            <a:off x="3761776" y="2369183"/>
            <a:ext cx="0" cy="8835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5E428C-EE24-4525-826B-BF61C4018F2C}"/>
              </a:ext>
            </a:extLst>
          </p:cNvPr>
          <p:cNvSpPr txBox="1"/>
          <p:nvPr/>
        </p:nvSpPr>
        <p:spPr>
          <a:xfrm>
            <a:off x="3404146" y="2128544"/>
            <a:ext cx="72968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Database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F67C23-815D-4481-966B-CEAF3EB495CC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704501" y="2374765"/>
            <a:ext cx="380486" cy="547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9DFBBD-818F-49A4-BFC2-C3BE0E1CB4ED}"/>
              </a:ext>
            </a:extLst>
          </p:cNvPr>
          <p:cNvSpPr txBox="1"/>
          <p:nvPr/>
        </p:nvSpPr>
        <p:spPr>
          <a:xfrm>
            <a:off x="4361071" y="2128544"/>
            <a:ext cx="144783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Read-only API service</a:t>
            </a:r>
          </a:p>
        </p:txBody>
      </p:sp>
    </p:spTree>
    <p:extLst>
      <p:ext uri="{BB962C8B-B14F-4D97-AF65-F5344CB8AC3E}">
        <p14:creationId xmlns:p14="http://schemas.microsoft.com/office/powerpoint/2010/main" val="102008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1812499"/>
            <a:ext cx="5172000" cy="2031315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Contrasting the classical and London school of unit testing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The definition of “unit test”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Verifies a small piece of code (known as a </a:t>
            </a:r>
            <a:r>
              <a:rPr lang="en-US" i="1" dirty="0"/>
              <a:t>unit</a:t>
            </a:r>
            <a:r>
              <a:rPr lang="en-US" dirty="0"/>
              <a:t>)</a:t>
            </a:r>
          </a:p>
          <a:p>
            <a:r>
              <a:rPr lang="en-US" dirty="0"/>
              <a:t>Does it quickly</a:t>
            </a:r>
          </a:p>
          <a:p>
            <a:r>
              <a:rPr lang="en-US" dirty="0"/>
              <a:t>Does it in an isolated manner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63;p45">
            <a:extLst>
              <a:ext uri="{FF2B5EF4-FFF2-40B4-BE49-F238E27FC236}">
                <a16:creationId xmlns:a16="http://schemas.microsoft.com/office/drawing/2014/main" id="{4F0CA608-02B8-4E21-B5C2-B3B6FEAB91F6}"/>
              </a:ext>
            </a:extLst>
          </p:cNvPr>
          <p:cNvGrpSpPr/>
          <p:nvPr/>
        </p:nvGrpSpPr>
        <p:grpSpPr>
          <a:xfrm>
            <a:off x="6445188" y="656948"/>
            <a:ext cx="5289028" cy="5402401"/>
            <a:chOff x="5930310" y="457193"/>
            <a:chExt cx="5804521" cy="5766472"/>
          </a:xfrm>
        </p:grpSpPr>
        <p:pic>
          <p:nvPicPr>
            <p:cNvPr id="8" name="Google Shape;364;p45">
              <a:extLst>
                <a:ext uri="{FF2B5EF4-FFF2-40B4-BE49-F238E27FC236}">
                  <a16:creationId xmlns:a16="http://schemas.microsoft.com/office/drawing/2014/main" id="{16E0F4A8-8654-4C47-B8D4-7E1BEBCD93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817" b="6235"/>
            <a:stretch/>
          </p:blipFill>
          <p:spPr>
            <a:xfrm>
              <a:off x="5930310" y="4880041"/>
              <a:ext cx="2839337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5;p45">
              <a:extLst>
                <a:ext uri="{FF2B5EF4-FFF2-40B4-BE49-F238E27FC236}">
                  <a16:creationId xmlns:a16="http://schemas.microsoft.com/office/drawing/2014/main" id="{0D675051-7036-4D50-8D68-327DA2752E9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174" r="28056"/>
            <a:stretch/>
          </p:blipFill>
          <p:spPr>
            <a:xfrm>
              <a:off x="7420129" y="3389612"/>
              <a:ext cx="1325760" cy="1323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66;p45">
              <a:extLst>
                <a:ext uri="{FF2B5EF4-FFF2-40B4-BE49-F238E27FC236}">
                  <a16:creationId xmlns:a16="http://schemas.microsoft.com/office/drawing/2014/main" id="{690AB2E7-FA6E-446E-81F3-71C44868325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885" r="19964"/>
            <a:stretch/>
          </p:blipFill>
          <p:spPr>
            <a:xfrm>
              <a:off x="5939920" y="457193"/>
              <a:ext cx="2805967" cy="2834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67;p45">
              <a:extLst>
                <a:ext uri="{FF2B5EF4-FFF2-40B4-BE49-F238E27FC236}">
                  <a16:creationId xmlns:a16="http://schemas.microsoft.com/office/drawing/2014/main" id="{CFC94227-230A-4A5F-9B48-C03DD38D91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211" t="3437" r="17366"/>
            <a:stretch/>
          </p:blipFill>
          <p:spPr>
            <a:xfrm>
              <a:off x="8895495" y="3389612"/>
              <a:ext cx="2839335" cy="283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8;p45">
              <a:extLst>
                <a:ext uri="{FF2B5EF4-FFF2-40B4-BE49-F238E27FC236}">
                  <a16:creationId xmlns:a16="http://schemas.microsoft.com/office/drawing/2014/main" id="{0E1A2802-525B-41C5-AD9E-7E86F4E40F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25567" b="3273"/>
            <a:stretch/>
          </p:blipFill>
          <p:spPr>
            <a:xfrm>
              <a:off x="8895495" y="1948053"/>
              <a:ext cx="2839334" cy="134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9;p45">
              <a:extLst>
                <a:ext uri="{FF2B5EF4-FFF2-40B4-BE49-F238E27FC236}">
                  <a16:creationId xmlns:a16="http://schemas.microsoft.com/office/drawing/2014/main" id="{21DD11D9-0C8C-4CA3-87AD-D4A094E1305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202" t="8141" r="8374" b="7669"/>
            <a:stretch/>
          </p:blipFill>
          <p:spPr>
            <a:xfrm>
              <a:off x="10409079" y="479036"/>
              <a:ext cx="1325752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70;p45">
              <a:extLst>
                <a:ext uri="{FF2B5EF4-FFF2-40B4-BE49-F238E27FC236}">
                  <a16:creationId xmlns:a16="http://schemas.microsoft.com/office/drawing/2014/main" id="{1F95A657-2329-42E9-B763-5AB7A193CCB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31214"/>
            <a:stretch/>
          </p:blipFill>
          <p:spPr>
            <a:xfrm>
              <a:off x="5939920" y="3403654"/>
              <a:ext cx="1358195" cy="130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71;p45">
              <a:extLst>
                <a:ext uri="{FF2B5EF4-FFF2-40B4-BE49-F238E27FC236}">
                  <a16:creationId xmlns:a16="http://schemas.microsoft.com/office/drawing/2014/main" id="{891B07F0-7486-4B3A-9D33-FDDDF45618C1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7668" r="15072"/>
            <a:stretch/>
          </p:blipFill>
          <p:spPr>
            <a:xfrm>
              <a:off x="8895493" y="479016"/>
              <a:ext cx="1358194" cy="13436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477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How the classical and London schools handle dependencies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Better granularity</a:t>
            </a:r>
          </a:p>
          <a:p>
            <a:pPr lvl="1"/>
            <a:r>
              <a:rPr lang="en-US" dirty="0"/>
              <a:t>test are fined grained and check only one class at a time</a:t>
            </a:r>
          </a:p>
          <a:p>
            <a:r>
              <a:rPr lang="en-US" dirty="0"/>
              <a:t>Easier to unit test a larger graph of interconnected classes</a:t>
            </a:r>
          </a:p>
          <a:p>
            <a:pPr lvl="1"/>
            <a:r>
              <a:rPr lang="en-US" dirty="0"/>
              <a:t>collaborators are replaced by test doubles, we don’t need to worry about them at the time of writing the test</a:t>
            </a:r>
          </a:p>
          <a:p>
            <a:r>
              <a:rPr lang="en-US" dirty="0"/>
              <a:t>If a test fails, you know for sure which functionality has failed</a:t>
            </a:r>
          </a:p>
          <a:p>
            <a:pPr lvl="1"/>
            <a:r>
              <a:rPr lang="en-US" dirty="0"/>
              <a:t>there could be no suspects other than the class under test itself.</a:t>
            </a:r>
          </a:p>
          <a:p>
            <a:pPr lvl="1"/>
            <a:r>
              <a:rPr lang="en-US" dirty="0"/>
              <a:t>sometimes the SUT uses a value object that can affect the test success, but that is not frequent.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2" name="Google Shape;358;p45">
            <a:extLst>
              <a:ext uri="{FF2B5EF4-FFF2-40B4-BE49-F238E27FC236}">
                <a16:creationId xmlns:a16="http://schemas.microsoft.com/office/drawing/2014/main" id="{FC7DB708-481C-A050-7810-FEEC5758B615}"/>
              </a:ext>
            </a:extLst>
          </p:cNvPr>
          <p:cNvSpPr txBox="1">
            <a:spLocks/>
          </p:cNvSpPr>
          <p:nvPr/>
        </p:nvSpPr>
        <p:spPr>
          <a:xfrm>
            <a:off x="457199" y="1296191"/>
            <a:ext cx="10808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The London school’s approach provides the following benefits:</a:t>
            </a:r>
          </a:p>
        </p:txBody>
      </p:sp>
    </p:spTree>
    <p:extLst>
      <p:ext uri="{BB962C8B-B14F-4D97-AF65-F5344CB8AC3E}">
        <p14:creationId xmlns:p14="http://schemas.microsoft.com/office/powerpoint/2010/main" val="54948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Unit testing one class at a time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Tests shouldn’t verify </a:t>
            </a:r>
            <a:r>
              <a:rPr lang="en-US" i="1" dirty="0"/>
              <a:t>units of code</a:t>
            </a:r>
            <a:r>
              <a:rPr lang="en-US" dirty="0"/>
              <a:t>. Rather, they should verify </a:t>
            </a:r>
            <a:r>
              <a:rPr lang="en-US" i="1" dirty="0"/>
              <a:t>units of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Something that a businessperson can recognize as useful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9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81" name="Google Shape;581;p59"/>
          <p:cNvSpPr txBox="1">
            <a:spLocks noGrp="1"/>
          </p:cNvSpPr>
          <p:nvPr>
            <p:ph type="ctrTitle"/>
          </p:nvPr>
        </p:nvSpPr>
        <p:spPr>
          <a:xfrm>
            <a:off x="1042415" y="2023872"/>
            <a:ext cx="996589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Test should tell a story about the problem your code helps to solve, and this story should be cohesive and meaningful to a non-programmer”</a:t>
            </a:r>
            <a:endParaRPr dirty="0"/>
          </a:p>
        </p:txBody>
      </p:sp>
      <p:sp>
        <p:nvSpPr>
          <p:cNvPr id="582" name="Google Shape;582;p59"/>
          <p:cNvSpPr txBox="1"/>
          <p:nvPr/>
        </p:nvSpPr>
        <p:spPr>
          <a:xfrm>
            <a:off x="765712" y="2087349"/>
            <a:ext cx="343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‘‘</a:t>
            </a:r>
            <a:endParaRPr/>
          </a:p>
        </p:txBody>
      </p:sp>
      <p:pic>
        <p:nvPicPr>
          <p:cNvPr id="583" name="Google Shape;5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lang="en-US" dirty="0"/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When I call my dog, he comes right to me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I call my dog, he moves his front left leg first, then the front right leg, his head turns, the tail start wagging…</a:t>
            </a:r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Cohesive story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596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lang="en-US" dirty="0"/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The use of mocks in place of real collaborators can make it easier to test a class.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Following the classical school, you have to re-create the full object graph just for the sake of setting up the system under test, which can be a lot of work.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Large class graph is a result of a code design problem</a:t>
            </a:r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Unit testing a large graph of interconnected classes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48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Revealing the precise bug location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London style tests</a:t>
            </a:r>
          </a:p>
          <a:p>
            <a:pPr lvl="1"/>
            <a:r>
              <a:rPr lang="en-US" dirty="0"/>
              <a:t>Normally causes only tests whose SUT contains the bug to fail</a:t>
            </a:r>
          </a:p>
          <a:p>
            <a:pPr marL="5715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Classical approach</a:t>
            </a:r>
          </a:p>
          <a:p>
            <a:pPr lvl="1"/>
            <a:r>
              <a:rPr lang="en-US" dirty="0"/>
              <a:t>Test that target the clients of the malfunctioning class can also fail</a:t>
            </a:r>
          </a:p>
          <a:p>
            <a:pPr lvl="1"/>
            <a:r>
              <a:rPr lang="en-US" dirty="0"/>
              <a:t>Leads to ripple effect where single bug can cause test failures across the whole system</a:t>
            </a:r>
          </a:p>
          <a:p>
            <a:pPr lvl="1"/>
            <a:r>
              <a:rPr lang="en-US" dirty="0"/>
              <a:t>Valid concern, but not a big problem.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Other differences between the classical and London schools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Approach to system design with test-driven development (TDD)</a:t>
            </a:r>
          </a:p>
          <a:p>
            <a:r>
              <a:rPr lang="en-US" dirty="0"/>
              <a:t>Issue of over-specification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36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Test-Driven Development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development process that relies on tests to drive project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stages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Write a failing test to indicate functionality needs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Write enough code to pass the test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Refactor the code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Other difference – TDD 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London Style</a:t>
            </a:r>
          </a:p>
          <a:p>
            <a:pPr lvl="1"/>
            <a:r>
              <a:rPr lang="en-US" dirty="0"/>
              <a:t>Outside-In approach</a:t>
            </a:r>
          </a:p>
          <a:p>
            <a:pPr lvl="1"/>
            <a:r>
              <a:rPr lang="en-US" dirty="0"/>
              <a:t>Start from the higher-level tests that set expectations for the whole system.</a:t>
            </a:r>
          </a:p>
          <a:p>
            <a:pPr marL="571500" lvl="1" indent="0">
              <a:buNone/>
            </a:pPr>
            <a:endParaRPr lang="en-US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Classical</a:t>
            </a:r>
          </a:p>
          <a:p>
            <a:pPr lvl="1"/>
            <a:r>
              <a:rPr lang="en-US" dirty="0"/>
              <a:t>Inside-Out approach</a:t>
            </a:r>
          </a:p>
          <a:p>
            <a:pPr lvl="1"/>
            <a:r>
              <a:rPr lang="en-US" dirty="0"/>
              <a:t>Start from the domain model and then put additional layers of top of it.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0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Other difference – Over-specification 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London style tends to produce tests that couple to the implementation more often than the classical style.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 objection against the ubiquitous use of mocks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9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Classical</a:t>
            </a:r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Detroit or classicist approach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Test-Driven Development </a:t>
            </a:r>
          </a:p>
          <a:p>
            <a:pPr lvl="2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Kent Beck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London Style</a:t>
            </a: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b="1" dirty="0" err="1"/>
              <a:t>mockist</a:t>
            </a:r>
            <a:endParaRPr lang="en-US" b="1" dirty="0"/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Growing Object-Oriented, Guided by Tests </a:t>
            </a:r>
          </a:p>
          <a:p>
            <a:pPr lvl="2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Steve </a:t>
            </a:r>
            <a:r>
              <a:rPr lang="en-US" dirty="0" err="1"/>
              <a:t>Neeman</a:t>
            </a:r>
            <a:r>
              <a:rPr lang="en-US" dirty="0"/>
              <a:t> and Nat Pryce</a:t>
            </a:r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Classical and London school of unit testing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606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ctrTitle"/>
          </p:nvPr>
        </p:nvSpPr>
        <p:spPr>
          <a:xfrm>
            <a:off x="1042416" y="2089498"/>
            <a:ext cx="5172000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tests in the two schools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02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© Cognizant Softvision</a:t>
            </a:r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2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Again, a unit test is an automated test that has the following criteria</a:t>
            </a:r>
          </a:p>
        </p:txBody>
      </p:sp>
      <p:sp>
        <p:nvSpPr>
          <p:cNvPr id="457" name="Google Shape;457;p52"/>
          <p:cNvSpPr txBox="1">
            <a:spLocks noGrp="1"/>
          </p:cNvSpPr>
          <p:nvPr>
            <p:ph type="body" idx="3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Does it quickly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Does it in an isolated manner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It verifies a small piece of code</a:t>
            </a:r>
          </a:p>
          <a:p>
            <a:pPr lvl="1"/>
            <a:r>
              <a:rPr lang="en-US" dirty="0"/>
              <a:t>In classical school:</a:t>
            </a:r>
          </a:p>
          <a:p>
            <a:pPr lvl="2"/>
            <a:r>
              <a:rPr lang="en-US" dirty="0"/>
              <a:t>Verifies a single unit of behavior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4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1800" dirty="0"/>
              <a:t>An integration test, then, is a test that doesn’t meet one of these criteria.</a:t>
            </a:r>
            <a:endParaRPr lang="en-PH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dirty="0"/>
          </a:p>
        </p:txBody>
      </p:sp>
      <p:sp>
        <p:nvSpPr>
          <p:cNvPr id="459" name="Google Shape;459;p52"/>
          <p:cNvSpPr txBox="1">
            <a:spLocks noGrp="1"/>
          </p:cNvSpPr>
          <p:nvPr>
            <p:ph type="body" idx="5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/>
          </a:p>
        </p:txBody>
      </p:sp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dirty="0"/>
              <a:t>What is an Integration test</a:t>
            </a:r>
            <a:endParaRPr dirty="0"/>
          </a:p>
        </p:txBody>
      </p:sp>
      <p:cxnSp>
        <p:nvCxnSpPr>
          <p:cNvPr id="461" name="Google Shape;461;p52"/>
          <p:cNvCxnSpPr/>
          <p:nvPr/>
        </p:nvCxnSpPr>
        <p:spPr>
          <a:xfrm>
            <a:off x="6096000" y="1239839"/>
            <a:ext cx="0" cy="446289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52"/>
          <p:cNvSpPr txBox="1"/>
          <p:nvPr/>
        </p:nvSpPr>
        <p:spPr>
          <a:xfrm>
            <a:off x="5539563" y="-978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11" y="5193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358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Does it quickly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Out-of-process dependency makes the test slow</a:t>
            </a:r>
          </a:p>
          <a:p>
            <a:pPr lvl="1"/>
            <a:r>
              <a:rPr lang="en-US" dirty="0"/>
              <a:t>Call to a database adds hundreds of milliseconds</a:t>
            </a:r>
          </a:p>
          <a:p>
            <a:pPr lvl="1"/>
            <a:r>
              <a:rPr lang="en-US" dirty="0"/>
              <a:t>When test suite grows large enough, every second counts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87373-EF6A-4752-B421-DB25F0DE4EBF}"/>
              </a:ext>
            </a:extLst>
          </p:cNvPr>
          <p:cNvSpPr/>
          <p:nvPr/>
        </p:nvSpPr>
        <p:spPr>
          <a:xfrm>
            <a:off x="7897406" y="1700784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Test1</a:t>
            </a:r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598B0-294A-4B6E-8C30-8E150895502A}"/>
              </a:ext>
            </a:extLst>
          </p:cNvPr>
          <p:cNvSpPr/>
          <p:nvPr/>
        </p:nvSpPr>
        <p:spPr>
          <a:xfrm>
            <a:off x="7897406" y="2418925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2</a:t>
            </a:r>
            <a:endParaRPr lang="en-PH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6213B7F-5EE0-4085-AC4E-2C1E8F5DCCC1}"/>
              </a:ext>
            </a:extLst>
          </p:cNvPr>
          <p:cNvSpPr/>
          <p:nvPr/>
        </p:nvSpPr>
        <p:spPr>
          <a:xfrm>
            <a:off x="10110190" y="2270483"/>
            <a:ext cx="694944" cy="8665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EC35C9-37B8-4409-BD57-2B173D5A531F}"/>
              </a:ext>
            </a:extLst>
          </p:cNvPr>
          <p:cNvCxnSpPr>
            <a:cxnSpLocks/>
          </p:cNvCxnSpPr>
          <p:nvPr/>
        </p:nvCxnSpPr>
        <p:spPr>
          <a:xfrm>
            <a:off x="8702078" y="1938528"/>
            <a:ext cx="1336612" cy="4352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4A7F7B-F7E3-4223-971C-1DBF982159FC}"/>
              </a:ext>
            </a:extLst>
          </p:cNvPr>
          <p:cNvCxnSpPr>
            <a:cxnSpLocks/>
          </p:cNvCxnSpPr>
          <p:nvPr/>
        </p:nvCxnSpPr>
        <p:spPr>
          <a:xfrm flipV="1">
            <a:off x="8742440" y="2666239"/>
            <a:ext cx="1251990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716451-81F5-4061-9A2E-2F05478D9F9F}"/>
              </a:ext>
            </a:extLst>
          </p:cNvPr>
          <p:cNvSpPr/>
          <p:nvPr/>
        </p:nvSpPr>
        <p:spPr>
          <a:xfrm>
            <a:off x="7897406" y="3137066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3</a:t>
            </a:r>
            <a:endParaRPr lang="en-P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888E50-CF06-40AC-9594-4375D41B1BED}"/>
              </a:ext>
            </a:extLst>
          </p:cNvPr>
          <p:cNvCxnSpPr>
            <a:cxnSpLocks/>
          </p:cNvCxnSpPr>
          <p:nvPr/>
        </p:nvCxnSpPr>
        <p:spPr>
          <a:xfrm flipV="1">
            <a:off x="8742440" y="3000939"/>
            <a:ext cx="1251990" cy="3984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051B6F-5F24-4ABC-AC29-9EBA4AFBEFF4}"/>
              </a:ext>
            </a:extLst>
          </p:cNvPr>
          <p:cNvSpPr txBox="1"/>
          <p:nvPr/>
        </p:nvSpPr>
        <p:spPr>
          <a:xfrm>
            <a:off x="8870450" y="176980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100ms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F65A69-7BA7-4952-BFBE-F0BAB82ED476}"/>
              </a:ext>
            </a:extLst>
          </p:cNvPr>
          <p:cNvSpPr txBox="1"/>
          <p:nvPr/>
        </p:nvSpPr>
        <p:spPr>
          <a:xfrm>
            <a:off x="8803078" y="238150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500ms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6E08D-ADD0-40A4-875E-8F512D729DEC}"/>
              </a:ext>
            </a:extLst>
          </p:cNvPr>
          <p:cNvSpPr txBox="1"/>
          <p:nvPr/>
        </p:nvSpPr>
        <p:spPr>
          <a:xfrm>
            <a:off x="9036780" y="3231780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1sec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C416E-0A73-4064-A318-599DA0B657A2}"/>
              </a:ext>
            </a:extLst>
          </p:cNvPr>
          <p:cNvSpPr txBox="1"/>
          <p:nvPr/>
        </p:nvSpPr>
        <p:spPr>
          <a:xfrm>
            <a:off x="7783872" y="3804791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Total test suite: 1.6 seconds</a:t>
            </a:r>
            <a:endParaRPr lang="en-PH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Does it in isolated manner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Test that reaches out to a shared dependency</a:t>
            </a:r>
          </a:p>
          <a:p>
            <a:pPr marL="152400" indent="0">
              <a:buNone/>
            </a:pPr>
            <a:r>
              <a:rPr lang="en-US" dirty="0"/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Database—can’t run in isolation from other tests</a:t>
            </a:r>
          </a:p>
          <a:p>
            <a:pPr lvl="1"/>
            <a:r>
              <a:rPr lang="en-US" dirty="0"/>
              <a:t>Tests should be run sequentially</a:t>
            </a:r>
          </a:p>
          <a:p>
            <a:pPr lvl="1"/>
            <a:r>
              <a:rPr lang="en-US" dirty="0"/>
              <a:t>Each test would wait its turn to work with the shared dependency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BABA47-F537-4446-B76E-C8DFFA34EE9F}"/>
              </a:ext>
            </a:extLst>
          </p:cNvPr>
          <p:cNvSpPr/>
          <p:nvPr/>
        </p:nvSpPr>
        <p:spPr>
          <a:xfrm>
            <a:off x="8377313" y="2097569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Test1</a:t>
            </a:r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9CB9EC-0EBE-44B6-88FC-9E1BAD600338}"/>
              </a:ext>
            </a:extLst>
          </p:cNvPr>
          <p:cNvSpPr/>
          <p:nvPr/>
        </p:nvSpPr>
        <p:spPr>
          <a:xfrm>
            <a:off x="8377313" y="2815710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2</a:t>
            </a:r>
            <a:endParaRPr lang="en-PH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A352CD41-F3EF-465C-8A86-B3C99260D93E}"/>
              </a:ext>
            </a:extLst>
          </p:cNvPr>
          <p:cNvSpPr/>
          <p:nvPr/>
        </p:nvSpPr>
        <p:spPr>
          <a:xfrm>
            <a:off x="10590097" y="2667268"/>
            <a:ext cx="694944" cy="8665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95D2F7-CF2F-4075-8A56-B0F5A49284D0}"/>
              </a:ext>
            </a:extLst>
          </p:cNvPr>
          <p:cNvCxnSpPr>
            <a:cxnSpLocks/>
          </p:cNvCxnSpPr>
          <p:nvPr/>
        </p:nvCxnSpPr>
        <p:spPr>
          <a:xfrm>
            <a:off x="9181985" y="2335313"/>
            <a:ext cx="1336612" cy="4352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261897-A3B6-4003-B64A-9F00AA89BC32}"/>
              </a:ext>
            </a:extLst>
          </p:cNvPr>
          <p:cNvCxnSpPr>
            <a:cxnSpLocks/>
          </p:cNvCxnSpPr>
          <p:nvPr/>
        </p:nvCxnSpPr>
        <p:spPr>
          <a:xfrm flipV="1">
            <a:off x="9222347" y="3063024"/>
            <a:ext cx="1251990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460E70-E0FC-4640-9DBE-CFA90497EED1}"/>
              </a:ext>
            </a:extLst>
          </p:cNvPr>
          <p:cNvSpPr/>
          <p:nvPr/>
        </p:nvSpPr>
        <p:spPr>
          <a:xfrm>
            <a:off x="8377313" y="3533851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3</a:t>
            </a:r>
            <a:endParaRPr lang="en-P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24543B-6A6F-4B6F-9C79-3AAD4C61FD56}"/>
              </a:ext>
            </a:extLst>
          </p:cNvPr>
          <p:cNvCxnSpPr>
            <a:cxnSpLocks/>
          </p:cNvCxnSpPr>
          <p:nvPr/>
        </p:nvCxnSpPr>
        <p:spPr>
          <a:xfrm flipV="1">
            <a:off x="9222347" y="3397724"/>
            <a:ext cx="1251990" cy="3984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FC448B-1680-412F-B952-70BB0B69CB09}"/>
              </a:ext>
            </a:extLst>
          </p:cNvPr>
          <p:cNvSpPr txBox="1"/>
          <p:nvPr/>
        </p:nvSpPr>
        <p:spPr>
          <a:xfrm>
            <a:off x="9350357" y="216659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change state 1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37D6D-D9C6-4FA7-8C8A-ABA2A8311342}"/>
              </a:ext>
            </a:extLst>
          </p:cNvPr>
          <p:cNvSpPr txBox="1"/>
          <p:nvPr/>
        </p:nvSpPr>
        <p:spPr>
          <a:xfrm>
            <a:off x="9282985" y="277829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change state 2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182253-883F-44D1-A8DF-DEB96D3C1A95}"/>
              </a:ext>
            </a:extLst>
          </p:cNvPr>
          <p:cNvSpPr txBox="1"/>
          <p:nvPr/>
        </p:nvSpPr>
        <p:spPr>
          <a:xfrm>
            <a:off x="9516687" y="3628565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2">
                    <a:lumMod val="40000"/>
                    <a:lumOff val="60000"/>
                  </a:schemeClr>
                </a:solidFill>
              </a:rPr>
              <a:t>change state 3</a:t>
            </a:r>
            <a:endParaRPr lang="en-PH" sz="12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42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 animBg="1"/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It verifies a small piece of code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Often a result of trying to optimize the test suite’s execution speed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14A195-04EC-4311-B988-D247035160DC}"/>
              </a:ext>
            </a:extLst>
          </p:cNvPr>
          <p:cNvSpPr/>
          <p:nvPr/>
        </p:nvSpPr>
        <p:spPr>
          <a:xfrm>
            <a:off x="4646347" y="3361987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Test1</a:t>
            </a:r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AEFF62-70B6-4DDC-BCF4-6E0B146404CA}"/>
              </a:ext>
            </a:extLst>
          </p:cNvPr>
          <p:cNvSpPr/>
          <p:nvPr/>
        </p:nvSpPr>
        <p:spPr>
          <a:xfrm>
            <a:off x="6279696" y="3550896"/>
            <a:ext cx="1055738" cy="71610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Party API</a:t>
            </a:r>
            <a:endParaRPr lang="en-PH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D34820-250B-48BC-B1D1-54D99F11A66A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341291" y="3599731"/>
            <a:ext cx="938405" cy="3092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59B44D-E9D5-4FC5-BF55-EC3915CCBF3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341291" y="4089725"/>
            <a:ext cx="938405" cy="1662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A314C4-F76D-419C-80A3-5FA936BB739D}"/>
              </a:ext>
            </a:extLst>
          </p:cNvPr>
          <p:cNvSpPr txBox="1"/>
          <p:nvPr/>
        </p:nvSpPr>
        <p:spPr>
          <a:xfrm>
            <a:off x="5564193" y="340220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3sec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7BE79-EA71-4218-A396-91BA6D1D4382}"/>
              </a:ext>
            </a:extLst>
          </p:cNvPr>
          <p:cNvSpPr txBox="1"/>
          <p:nvPr/>
        </p:nvSpPr>
        <p:spPr>
          <a:xfrm>
            <a:off x="5562781" y="387384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3sec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6E2E2F-8D70-4BC4-8A5E-06F0067D5509}"/>
              </a:ext>
            </a:extLst>
          </p:cNvPr>
          <p:cNvSpPr/>
          <p:nvPr/>
        </p:nvSpPr>
        <p:spPr>
          <a:xfrm>
            <a:off x="6387733" y="4915643"/>
            <a:ext cx="1055738" cy="71610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Party API</a:t>
            </a:r>
            <a:endParaRPr lang="en-PH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FEAF8E-FD68-433B-83DE-A7F84EBBD2A1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>
            <a:off x="5562781" y="5266447"/>
            <a:ext cx="824952" cy="7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DA590C-9B8C-40F1-BC0B-2D072D6ACB00}"/>
              </a:ext>
            </a:extLst>
          </p:cNvPr>
          <p:cNvSpPr txBox="1"/>
          <p:nvPr/>
        </p:nvSpPr>
        <p:spPr>
          <a:xfrm>
            <a:off x="5639750" y="49659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3.4sec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8B4FA4-FD96-41E5-8929-EB6700BA932C}"/>
              </a:ext>
            </a:extLst>
          </p:cNvPr>
          <p:cNvSpPr/>
          <p:nvPr/>
        </p:nvSpPr>
        <p:spPr>
          <a:xfrm>
            <a:off x="4646347" y="4018252"/>
            <a:ext cx="69494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2</a:t>
            </a:r>
            <a:endParaRPr lang="en-PH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B710D-D0C9-4BBA-8F79-D4EBAC6753B8}"/>
              </a:ext>
            </a:extLst>
          </p:cNvPr>
          <p:cNvSpPr/>
          <p:nvPr/>
        </p:nvSpPr>
        <p:spPr>
          <a:xfrm>
            <a:off x="4646347" y="5028703"/>
            <a:ext cx="916434" cy="475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Test</a:t>
            </a:r>
            <a:endParaRPr lang="en-PH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33D9F3F-CCE3-43F0-B6CF-0C615DA7D2AB}"/>
              </a:ext>
            </a:extLst>
          </p:cNvPr>
          <p:cNvSpPr txBox="1">
            <a:spLocks/>
          </p:cNvSpPr>
          <p:nvPr/>
        </p:nvSpPr>
        <p:spPr>
          <a:xfrm>
            <a:off x="4390892" y="2566193"/>
            <a:ext cx="4024800" cy="375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Getting subscription details from Third Party Subscription service</a:t>
            </a:r>
            <a:endParaRPr lang="en-PH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2" grpId="0"/>
      <p:bldP spid="33" grpId="0"/>
      <p:bldP spid="34" grpId="0" animBg="1"/>
      <p:bldP spid="36" grpId="0"/>
      <p:bldP spid="37" grpId="0" animBg="1"/>
      <p:bldP spid="38" grpId="0" animBg="1"/>
      <p:bldP spid="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End-to-end tests are a subset of integration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Integration test works with only </a:t>
            </a:r>
            <a:r>
              <a:rPr lang="en-US" b="1" dirty="0"/>
              <a:t>one or two </a:t>
            </a:r>
            <a:r>
              <a:rPr lang="en-US" dirty="0"/>
              <a:t>out-of-process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End-to-end test works with </a:t>
            </a:r>
            <a:r>
              <a:rPr lang="en-US" b="1" dirty="0"/>
              <a:t>all </a:t>
            </a:r>
            <a:r>
              <a:rPr lang="en-US" dirty="0"/>
              <a:t>out-of-process dependencies.</a:t>
            </a:r>
            <a:endParaRPr lang="en-PH" b="1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88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End-to-end tests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705BD39F-6BBE-4BFA-877D-4E3FDA7DF51F}"/>
              </a:ext>
            </a:extLst>
          </p:cNvPr>
          <p:cNvSpPr/>
          <p:nvPr/>
        </p:nvSpPr>
        <p:spPr>
          <a:xfrm>
            <a:off x="3861658" y="2187414"/>
            <a:ext cx="3484410" cy="2177023"/>
          </a:xfrm>
          <a:custGeom>
            <a:avLst/>
            <a:gdLst>
              <a:gd name="connsiteX0" fmla="*/ 829925 w 3484410"/>
              <a:gd name="connsiteY0" fmla="*/ 0 h 2177023"/>
              <a:gd name="connsiteX1" fmla="*/ 1379919 w 3484410"/>
              <a:gd name="connsiteY1" fmla="*/ 0 h 2177023"/>
              <a:gd name="connsiteX2" fmla="*/ 1952829 w 3484410"/>
              <a:gd name="connsiteY2" fmla="*/ 0 h 2177023"/>
              <a:gd name="connsiteX3" fmla="*/ 2456990 w 3484410"/>
              <a:gd name="connsiteY3" fmla="*/ 0 h 2177023"/>
              <a:gd name="connsiteX4" fmla="*/ 3121566 w 3484410"/>
              <a:gd name="connsiteY4" fmla="*/ 0 h 2177023"/>
              <a:gd name="connsiteX5" fmla="*/ 3484410 w 3484410"/>
              <a:gd name="connsiteY5" fmla="*/ 362844 h 2177023"/>
              <a:gd name="connsiteX6" fmla="*/ 3484410 w 3484410"/>
              <a:gd name="connsiteY6" fmla="*/ 835286 h 2177023"/>
              <a:gd name="connsiteX7" fmla="*/ 3484410 w 3484410"/>
              <a:gd name="connsiteY7" fmla="*/ 1347098 h 2177023"/>
              <a:gd name="connsiteX8" fmla="*/ 3052849 w 3484410"/>
              <a:gd name="connsiteY8" fmla="*/ 1778659 h 2177023"/>
              <a:gd name="connsiteX9" fmla="*/ 2654485 w 3484410"/>
              <a:gd name="connsiteY9" fmla="*/ 2177023 h 2177023"/>
              <a:gd name="connsiteX10" fmla="*/ 2127408 w 3484410"/>
              <a:gd name="connsiteY10" fmla="*/ 2177023 h 2177023"/>
              <a:gd name="connsiteX11" fmla="*/ 1508665 w 3484410"/>
              <a:gd name="connsiteY11" fmla="*/ 2177023 h 2177023"/>
              <a:gd name="connsiteX12" fmla="*/ 958671 w 3484410"/>
              <a:gd name="connsiteY12" fmla="*/ 2177023 h 2177023"/>
              <a:gd name="connsiteX13" fmla="*/ 362844 w 3484410"/>
              <a:gd name="connsiteY13" fmla="*/ 2177023 h 2177023"/>
              <a:gd name="connsiteX14" fmla="*/ 0 w 3484410"/>
              <a:gd name="connsiteY14" fmla="*/ 1814179 h 2177023"/>
              <a:gd name="connsiteX15" fmla="*/ 0 w 3484410"/>
              <a:gd name="connsiteY15" fmla="*/ 1322052 h 2177023"/>
              <a:gd name="connsiteX16" fmla="*/ 0 w 3484410"/>
              <a:gd name="connsiteY16" fmla="*/ 829925 h 2177023"/>
              <a:gd name="connsiteX17" fmla="*/ 398364 w 3484410"/>
              <a:gd name="connsiteY17" fmla="*/ 431561 h 2177023"/>
              <a:gd name="connsiteX18" fmla="*/ 829925 w 3484410"/>
              <a:gd name="connsiteY18" fmla="*/ 0 h 21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4410" h="2177023" fill="none" extrusionOk="0">
                <a:moveTo>
                  <a:pt x="829925" y="0"/>
                </a:moveTo>
                <a:cubicBezTo>
                  <a:pt x="1040200" y="-19046"/>
                  <a:pt x="1159611" y="41332"/>
                  <a:pt x="1379919" y="0"/>
                </a:cubicBezTo>
                <a:cubicBezTo>
                  <a:pt x="1600227" y="-41332"/>
                  <a:pt x="1762684" y="65670"/>
                  <a:pt x="1952829" y="0"/>
                </a:cubicBezTo>
                <a:cubicBezTo>
                  <a:pt x="2142974" y="-65670"/>
                  <a:pt x="2269756" y="58703"/>
                  <a:pt x="2456990" y="0"/>
                </a:cubicBezTo>
                <a:cubicBezTo>
                  <a:pt x="2644224" y="-58703"/>
                  <a:pt x="2970980" y="77671"/>
                  <a:pt x="3121566" y="0"/>
                </a:cubicBezTo>
                <a:cubicBezTo>
                  <a:pt x="3287031" y="131326"/>
                  <a:pt x="3304581" y="198127"/>
                  <a:pt x="3484410" y="362844"/>
                </a:cubicBezTo>
                <a:cubicBezTo>
                  <a:pt x="3539364" y="505400"/>
                  <a:pt x="3465707" y="716976"/>
                  <a:pt x="3484410" y="835286"/>
                </a:cubicBezTo>
                <a:cubicBezTo>
                  <a:pt x="3503113" y="953596"/>
                  <a:pt x="3446658" y="1107212"/>
                  <a:pt x="3484410" y="1347098"/>
                </a:cubicBezTo>
                <a:cubicBezTo>
                  <a:pt x="3385765" y="1453522"/>
                  <a:pt x="3191436" y="1629971"/>
                  <a:pt x="3052849" y="1778659"/>
                </a:cubicBezTo>
                <a:cubicBezTo>
                  <a:pt x="2914262" y="1927347"/>
                  <a:pt x="2736518" y="2004751"/>
                  <a:pt x="2654485" y="2177023"/>
                </a:cubicBezTo>
                <a:cubicBezTo>
                  <a:pt x="2494063" y="2223186"/>
                  <a:pt x="2371900" y="2172261"/>
                  <a:pt x="2127408" y="2177023"/>
                </a:cubicBezTo>
                <a:cubicBezTo>
                  <a:pt x="1882916" y="2181785"/>
                  <a:pt x="1803916" y="2157959"/>
                  <a:pt x="1508665" y="2177023"/>
                </a:cubicBezTo>
                <a:cubicBezTo>
                  <a:pt x="1213414" y="2196087"/>
                  <a:pt x="1158684" y="2168739"/>
                  <a:pt x="958671" y="2177023"/>
                </a:cubicBezTo>
                <a:cubicBezTo>
                  <a:pt x="758658" y="2185307"/>
                  <a:pt x="596112" y="2154543"/>
                  <a:pt x="362844" y="2177023"/>
                </a:cubicBezTo>
                <a:cubicBezTo>
                  <a:pt x="245767" y="2119690"/>
                  <a:pt x="136217" y="1943580"/>
                  <a:pt x="0" y="1814179"/>
                </a:cubicBezTo>
                <a:cubicBezTo>
                  <a:pt x="-34762" y="1700182"/>
                  <a:pt x="40238" y="1554141"/>
                  <a:pt x="0" y="1322052"/>
                </a:cubicBezTo>
                <a:cubicBezTo>
                  <a:pt x="-40238" y="1089963"/>
                  <a:pt x="24448" y="940335"/>
                  <a:pt x="0" y="829925"/>
                </a:cubicBezTo>
                <a:cubicBezTo>
                  <a:pt x="137425" y="663542"/>
                  <a:pt x="252514" y="642518"/>
                  <a:pt x="398364" y="431561"/>
                </a:cubicBezTo>
                <a:cubicBezTo>
                  <a:pt x="544214" y="220604"/>
                  <a:pt x="709327" y="134384"/>
                  <a:pt x="829925" y="0"/>
                </a:cubicBezTo>
                <a:close/>
              </a:path>
              <a:path w="3484410" h="2177023" stroke="0" extrusionOk="0">
                <a:moveTo>
                  <a:pt x="829925" y="0"/>
                </a:moveTo>
                <a:cubicBezTo>
                  <a:pt x="964618" y="-42679"/>
                  <a:pt x="1138780" y="40600"/>
                  <a:pt x="1379919" y="0"/>
                </a:cubicBezTo>
                <a:cubicBezTo>
                  <a:pt x="1621058" y="-40600"/>
                  <a:pt x="1757856" y="40712"/>
                  <a:pt x="1884080" y="0"/>
                </a:cubicBezTo>
                <a:cubicBezTo>
                  <a:pt x="2010304" y="-40712"/>
                  <a:pt x="2254172" y="66078"/>
                  <a:pt x="2502823" y="0"/>
                </a:cubicBezTo>
                <a:cubicBezTo>
                  <a:pt x="2751474" y="-66078"/>
                  <a:pt x="2879953" y="72183"/>
                  <a:pt x="3121566" y="0"/>
                </a:cubicBezTo>
                <a:cubicBezTo>
                  <a:pt x="3310569" y="128436"/>
                  <a:pt x="3330900" y="276286"/>
                  <a:pt x="3484410" y="362844"/>
                </a:cubicBezTo>
                <a:cubicBezTo>
                  <a:pt x="3518039" y="464955"/>
                  <a:pt x="3482501" y="693521"/>
                  <a:pt x="3484410" y="835286"/>
                </a:cubicBezTo>
                <a:cubicBezTo>
                  <a:pt x="3486319" y="977051"/>
                  <a:pt x="3475317" y="1211630"/>
                  <a:pt x="3484410" y="1347098"/>
                </a:cubicBezTo>
                <a:cubicBezTo>
                  <a:pt x="3321739" y="1519523"/>
                  <a:pt x="3185422" y="1582562"/>
                  <a:pt x="3052849" y="1778659"/>
                </a:cubicBezTo>
                <a:cubicBezTo>
                  <a:pt x="2920276" y="1974756"/>
                  <a:pt x="2787133" y="1986790"/>
                  <a:pt x="2654485" y="2177023"/>
                </a:cubicBezTo>
                <a:cubicBezTo>
                  <a:pt x="2474645" y="2195919"/>
                  <a:pt x="2367012" y="2164381"/>
                  <a:pt x="2104491" y="2177023"/>
                </a:cubicBezTo>
                <a:cubicBezTo>
                  <a:pt x="1841970" y="2189665"/>
                  <a:pt x="1799521" y="2165609"/>
                  <a:pt x="1600330" y="2177023"/>
                </a:cubicBezTo>
                <a:cubicBezTo>
                  <a:pt x="1401139" y="2188437"/>
                  <a:pt x="1280897" y="2118945"/>
                  <a:pt x="1027420" y="2177023"/>
                </a:cubicBezTo>
                <a:cubicBezTo>
                  <a:pt x="773943" y="2235101"/>
                  <a:pt x="690021" y="2143004"/>
                  <a:pt x="362844" y="2177023"/>
                </a:cubicBezTo>
                <a:cubicBezTo>
                  <a:pt x="237651" y="2108355"/>
                  <a:pt x="153665" y="1935848"/>
                  <a:pt x="0" y="1814179"/>
                </a:cubicBezTo>
                <a:cubicBezTo>
                  <a:pt x="-9170" y="1631919"/>
                  <a:pt x="42501" y="1421883"/>
                  <a:pt x="0" y="1302367"/>
                </a:cubicBezTo>
                <a:cubicBezTo>
                  <a:pt x="-42501" y="1182851"/>
                  <a:pt x="42970" y="976893"/>
                  <a:pt x="0" y="829925"/>
                </a:cubicBezTo>
                <a:cubicBezTo>
                  <a:pt x="95057" y="671082"/>
                  <a:pt x="213638" y="634504"/>
                  <a:pt x="398364" y="431561"/>
                </a:cubicBezTo>
                <a:cubicBezTo>
                  <a:pt x="583090" y="228618"/>
                  <a:pt x="717391" y="143455"/>
                  <a:pt x="829925" y="0"/>
                </a:cubicBezTo>
                <a:close/>
              </a:path>
            </a:pathLst>
          </a:custGeom>
          <a:solidFill>
            <a:schemeClr val="bg1"/>
          </a:solidFill>
          <a:ln cmpd="dbl"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snip2DiagRect">
                    <a:avLst>
                      <a:gd name="adj1" fmla="val 38122"/>
                      <a:gd name="adj2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5AED2538-80A3-4EC8-A0D9-7DD4D972F6E8}"/>
              </a:ext>
            </a:extLst>
          </p:cNvPr>
          <p:cNvSpPr/>
          <p:nvPr/>
        </p:nvSpPr>
        <p:spPr>
          <a:xfrm>
            <a:off x="5355679" y="2352513"/>
            <a:ext cx="1371600" cy="186367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FAFE2969-3D18-4F89-A2F0-8D1A96D3255E}"/>
              </a:ext>
            </a:extLst>
          </p:cNvPr>
          <p:cNvSpPr/>
          <p:nvPr/>
        </p:nvSpPr>
        <p:spPr>
          <a:xfrm>
            <a:off x="4060723" y="3474258"/>
            <a:ext cx="694944" cy="741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DA088-FBD0-40AC-9AB2-C3F69C0E4B02}"/>
              </a:ext>
            </a:extLst>
          </p:cNvPr>
          <p:cNvSpPr/>
          <p:nvPr/>
        </p:nvSpPr>
        <p:spPr>
          <a:xfrm>
            <a:off x="5597713" y="3474259"/>
            <a:ext cx="916434" cy="475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695A89-D3E3-455B-9C81-05B5D1525707}"/>
              </a:ext>
            </a:extLst>
          </p:cNvPr>
          <p:cNvSpPr/>
          <p:nvPr/>
        </p:nvSpPr>
        <p:spPr>
          <a:xfrm>
            <a:off x="5692451" y="2610545"/>
            <a:ext cx="694944" cy="596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017620-40FE-43D5-83FB-AA25E2A47B87}"/>
              </a:ext>
            </a:extLst>
          </p:cNvPr>
          <p:cNvCxnSpPr>
            <a:cxnSpLocks/>
          </p:cNvCxnSpPr>
          <p:nvPr/>
        </p:nvCxnSpPr>
        <p:spPr>
          <a:xfrm flipH="1">
            <a:off x="4755668" y="3949747"/>
            <a:ext cx="600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242976-DFCF-4AD3-AF8C-5EC1253A942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969313" y="3907237"/>
            <a:ext cx="81573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id="{79DE45E3-20BC-4DF1-9BDC-6A94A12B4A56}"/>
              </a:ext>
            </a:extLst>
          </p:cNvPr>
          <p:cNvSpPr/>
          <p:nvPr/>
        </p:nvSpPr>
        <p:spPr>
          <a:xfrm>
            <a:off x="7781379" y="3450037"/>
            <a:ext cx="1181100" cy="91440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0083F-A205-41B3-975C-8EE300AF548E}"/>
              </a:ext>
            </a:extLst>
          </p:cNvPr>
          <p:cNvSpPr txBox="1"/>
          <p:nvPr/>
        </p:nvSpPr>
        <p:spPr>
          <a:xfrm>
            <a:off x="3950559" y="4537785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Database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324977-D018-4F20-90E3-3EF40E518375}"/>
              </a:ext>
            </a:extLst>
          </p:cNvPr>
          <p:cNvSpPr txBox="1"/>
          <p:nvPr/>
        </p:nvSpPr>
        <p:spPr>
          <a:xfrm>
            <a:off x="5242245" y="4564057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System under test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233ED-F6C0-4999-950E-5ACE98FEEBF3}"/>
              </a:ext>
            </a:extLst>
          </p:cNvPr>
          <p:cNvSpPr txBox="1"/>
          <p:nvPr/>
        </p:nvSpPr>
        <p:spPr>
          <a:xfrm>
            <a:off x="7547825" y="456405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Payment Gateway</a:t>
            </a:r>
            <a:endParaRPr lang="en-PH" dirty="0">
              <a:solidFill>
                <a:schemeClr val="tx2"/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4F14F4F-D743-4839-85CA-E89C8FBF27E1}"/>
              </a:ext>
            </a:extLst>
          </p:cNvPr>
          <p:cNvSpPr/>
          <p:nvPr/>
        </p:nvSpPr>
        <p:spPr>
          <a:xfrm rot="16200000">
            <a:off x="6267273" y="3117490"/>
            <a:ext cx="307760" cy="4041252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4C6E3-2460-4013-9141-E1DAEB59E241}"/>
              </a:ext>
            </a:extLst>
          </p:cNvPr>
          <p:cNvSpPr txBox="1"/>
          <p:nvPr/>
        </p:nvSpPr>
        <p:spPr>
          <a:xfrm>
            <a:off x="5607468" y="535022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End-to-end test</a:t>
            </a:r>
            <a:endParaRPr lang="en-PH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E8CB3A-AEE6-4433-96E7-A59EF51BAFDD}"/>
              </a:ext>
            </a:extLst>
          </p:cNvPr>
          <p:cNvCxnSpPr>
            <a:cxnSpLocks/>
          </p:cNvCxnSpPr>
          <p:nvPr/>
        </p:nvCxnSpPr>
        <p:spPr>
          <a:xfrm flipV="1">
            <a:off x="6724167" y="2610545"/>
            <a:ext cx="823658" cy="2875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4A1FC4-911A-439F-9F30-7057961F9BC6}"/>
              </a:ext>
            </a:extLst>
          </p:cNvPr>
          <p:cNvSpPr txBox="1"/>
          <p:nvPr/>
        </p:nvSpPr>
        <p:spPr>
          <a:xfrm>
            <a:off x="7504074" y="2441877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Unit test</a:t>
            </a:r>
            <a:endParaRPr lang="en-PH" b="1" dirty="0">
              <a:solidFill>
                <a:schemeClr val="tx2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474F7D-5A4B-44FF-831D-7E5AA8B043A0}"/>
              </a:ext>
            </a:extLst>
          </p:cNvPr>
          <p:cNvCxnSpPr>
            <a:cxnSpLocks/>
          </p:cNvCxnSpPr>
          <p:nvPr/>
        </p:nvCxnSpPr>
        <p:spPr>
          <a:xfrm>
            <a:off x="3683772" y="2207488"/>
            <a:ext cx="636584" cy="290049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AB885E-A894-4DC0-8AC7-FB17568A0CBB}"/>
              </a:ext>
            </a:extLst>
          </p:cNvPr>
          <p:cNvSpPr txBox="1"/>
          <p:nvPr/>
        </p:nvSpPr>
        <p:spPr>
          <a:xfrm>
            <a:off x="2918902" y="1920804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Integration test</a:t>
            </a:r>
            <a:endParaRPr lang="en-PH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/>
      <p:bldP spid="19" grpId="0"/>
      <p:bldP spid="20" grpId="0"/>
      <p:bldP spid="21" grpId="0" animBg="1"/>
      <p:bldP spid="22" grpId="0"/>
      <p:bldP spid="24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Tip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Since end-to-end tests are the most expensive in terms of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possible to run them only on build server, not on individual developer’s machine</a:t>
            </a:r>
            <a:endParaRPr lang="en-PH" dirty="0"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21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AB2E-AD80-4EB3-BAF7-80E809A70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399" y="1307198"/>
            <a:ext cx="6053400" cy="553998"/>
          </a:xfrm>
        </p:spPr>
        <p:txBody>
          <a:bodyPr/>
          <a:lstStyle/>
          <a:p>
            <a:r>
              <a:rPr lang="en-US" sz="3600" dirty="0"/>
              <a:t>Assignment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65D9B-F14E-4902-81D0-DF8923EF4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CD30D-EA36-4B5D-8A97-719B4C56A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99" y="1888626"/>
            <a:ext cx="9169102" cy="4409243"/>
          </a:xfrm>
        </p:spPr>
        <p:txBody>
          <a:bodyPr/>
          <a:lstStyle/>
          <a:p>
            <a:r>
              <a:rPr lang="en-US" sz="1200" b="1" dirty="0"/>
              <a:t>Assignment Instructions</a:t>
            </a:r>
            <a:endParaRPr lang="en-US" sz="1200" dirty="0"/>
          </a:p>
          <a:p>
            <a:r>
              <a:rPr lang="en-US" sz="1200" dirty="0"/>
              <a:t>1. Download the assignment source code here: </a:t>
            </a:r>
            <a:r>
              <a:rPr lang="en-US" sz="1200" dirty="0">
                <a:hlinkClick r:id="rId2" tooltip="https://github.com/akosighie/unittestmasters-assignment/tree/assignment2/assignment2/employeeservice"/>
              </a:rPr>
              <a:t>https://github.com/akosighie/UnitTestMasters-Assignment/tree/assignment2/Assignment2/EmployeeService</a:t>
            </a:r>
            <a:endParaRPr lang="en-US" sz="1200" dirty="0"/>
          </a:p>
          <a:p>
            <a:r>
              <a:rPr lang="en-US" sz="1200" dirty="0"/>
              <a:t>2. Create a new Branch on your git repo and name it "Assignment 2".</a:t>
            </a:r>
          </a:p>
          <a:p>
            <a:r>
              <a:rPr lang="en-US" sz="1200" dirty="0"/>
              <a:t>3. On your local repo, copy and paste the Assignment 2.</a:t>
            </a:r>
          </a:p>
          <a:p>
            <a:r>
              <a:rPr lang="en-US" sz="1200" dirty="0"/>
              <a:t>4. Create a Test Project under the same solution</a:t>
            </a:r>
          </a:p>
          <a:p>
            <a:r>
              <a:rPr lang="en-US" sz="1200" dirty="0"/>
              <a:t>5. Create a unit test class for </a:t>
            </a:r>
            <a:r>
              <a:rPr lang="en-US" sz="1200" dirty="0" err="1"/>
              <a:t>EmployeeAttendance</a:t>
            </a:r>
            <a:r>
              <a:rPr lang="en-US" sz="1200" dirty="0"/>
              <a:t>.</a:t>
            </a:r>
          </a:p>
          <a:p>
            <a:r>
              <a:rPr lang="en-US" sz="1200" dirty="0"/>
              <a:t>6. Using what we learned from Session 2. Create a Unit Test using London Style.</a:t>
            </a:r>
          </a:p>
          <a:p>
            <a:r>
              <a:rPr lang="en-US" sz="1200" dirty="0"/>
              <a:t>7. Create a function for saving attendance for employee (</a:t>
            </a:r>
            <a:r>
              <a:rPr lang="en-US" sz="1200" dirty="0" err="1"/>
              <a:t>SaveAttendance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• Should validate that the result is successful.</a:t>
            </a:r>
            <a:br>
              <a:rPr lang="en-US" sz="1200" dirty="0"/>
            </a:br>
            <a:r>
              <a:rPr lang="en-US" sz="1200" dirty="0"/>
              <a:t>• Should verify that the (</a:t>
            </a:r>
            <a:r>
              <a:rPr lang="en-US" sz="1200" dirty="0" err="1"/>
              <a:t>SaveInOut</a:t>
            </a:r>
            <a:r>
              <a:rPr lang="en-US" sz="1200" dirty="0"/>
              <a:t>) method was called once</a:t>
            </a:r>
          </a:p>
          <a:p>
            <a:r>
              <a:rPr lang="en-US" sz="1200" dirty="0"/>
              <a:t>8. Create a function for creating/adding new attendance for employee (</a:t>
            </a:r>
            <a:r>
              <a:rPr lang="en-US" sz="1200" dirty="0" err="1"/>
              <a:t>SaveAttendance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• Should validate that the result is false</a:t>
            </a:r>
            <a:br>
              <a:rPr lang="en-US" sz="1200" dirty="0"/>
            </a:br>
            <a:r>
              <a:rPr lang="en-US" sz="1200" dirty="0"/>
              <a:t>• Should verify that the (</a:t>
            </a:r>
            <a:r>
              <a:rPr lang="en-US" sz="1200" dirty="0" err="1"/>
              <a:t>SaveInOut</a:t>
            </a:r>
            <a:r>
              <a:rPr lang="en-US" sz="1200" dirty="0"/>
              <a:t>) method was never called</a:t>
            </a:r>
          </a:p>
          <a:p>
            <a:r>
              <a:rPr lang="en-US" sz="1200" dirty="0"/>
              <a:t>9. Provide the PR Link Here (Use your cognizant id when accessing this form): </a:t>
            </a:r>
            <a:r>
              <a:rPr lang="en-US" sz="1200" b="1" dirty="0">
                <a:hlinkClick r:id="rId3" tooltip="https://forms.office.com/r/afms6fm6rn"/>
              </a:rPr>
              <a:t>https://forms.office.com/r/aFms6fm6rN</a:t>
            </a:r>
            <a:endParaRPr lang="en-US" sz="1200" b="1" dirty="0"/>
          </a:p>
          <a:p>
            <a:r>
              <a:rPr lang="en-US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4277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1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992" name="Google Shape;992;p7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993" name="Google Shape;993;p7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994" name="Google Shape;994;p71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Wilfred Nyan Dugang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wilfrednyan.dugang@softvision.com.ph</a:t>
            </a:r>
            <a:endParaRPr dirty="0"/>
          </a:p>
        </p:txBody>
      </p:sp>
      <p:sp>
        <p:nvSpPr>
          <p:cNvPr id="995" name="Google Shape;995;p71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1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Isolation: London take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Isolating the system under test from its collaborators</a:t>
            </a:r>
          </a:p>
          <a:p>
            <a:pPr lvl="1"/>
            <a:r>
              <a:rPr lang="en-US" dirty="0"/>
              <a:t>Replace all dependencies with test double.</a:t>
            </a:r>
          </a:p>
          <a:p>
            <a:pPr lvl="1"/>
            <a:r>
              <a:rPr lang="en-US" dirty="0"/>
              <a:t>Separating the class behavior from external influence 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4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Test double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Object that looks and behaves like its release-intended counterpart </a:t>
            </a:r>
          </a:p>
          <a:p>
            <a:pPr lvl="1"/>
            <a:r>
              <a:rPr lang="en-US" dirty="0"/>
              <a:t>Simplified version </a:t>
            </a:r>
          </a:p>
          <a:p>
            <a:pPr lvl="1"/>
            <a:r>
              <a:rPr lang="en-US" dirty="0"/>
              <a:t>Reduces the complexity and facilitates testing</a:t>
            </a:r>
          </a:p>
          <a:p>
            <a:r>
              <a:rPr lang="en-US" dirty="0" err="1"/>
              <a:t>xUnit</a:t>
            </a:r>
            <a:r>
              <a:rPr lang="en-US" dirty="0"/>
              <a:t> Test Patterns: Refactoring Test Code(2007)</a:t>
            </a:r>
          </a:p>
          <a:p>
            <a:pPr lvl="1"/>
            <a:r>
              <a:rPr lang="en-US" dirty="0"/>
              <a:t>Analogy: stunt double in movies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65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London take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740A7F6-3ED0-49A9-8C63-267F548684D1}"/>
              </a:ext>
            </a:extLst>
          </p:cNvPr>
          <p:cNvSpPr>
            <a:spLocks noGrp="1"/>
          </p:cNvSpPr>
          <p:nvPr/>
        </p:nvSpPr>
        <p:spPr>
          <a:xfrm>
            <a:off x="1932150" y="1549500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52400" indent="0">
              <a:buNone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A8921E-02A3-485B-BC29-97226A0994A8}"/>
              </a:ext>
            </a:extLst>
          </p:cNvPr>
          <p:cNvSpPr>
            <a:spLocks noGrp="1"/>
          </p:cNvSpPr>
          <p:nvPr/>
        </p:nvSpPr>
        <p:spPr>
          <a:xfrm>
            <a:off x="6235050" y="1549500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0CB8CE-A16E-41F7-BCE9-773748E420ED}"/>
              </a:ext>
            </a:extLst>
          </p:cNvPr>
          <p:cNvSpPr/>
          <p:nvPr/>
        </p:nvSpPr>
        <p:spPr>
          <a:xfrm>
            <a:off x="2492983" y="2791918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/>
              <a:t>System under test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84A745-FFBB-4FD3-AAFC-74907FB701E3}"/>
              </a:ext>
            </a:extLst>
          </p:cNvPr>
          <p:cNvSpPr/>
          <p:nvPr/>
        </p:nvSpPr>
        <p:spPr>
          <a:xfrm>
            <a:off x="4204208" y="2296307"/>
            <a:ext cx="1267354" cy="8544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/>
              <a:t>Dependency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78163F-6D5B-4ADF-8AFC-20B73510751D}"/>
              </a:ext>
            </a:extLst>
          </p:cNvPr>
          <p:cNvSpPr/>
          <p:nvPr/>
        </p:nvSpPr>
        <p:spPr>
          <a:xfrm>
            <a:off x="4204208" y="3279099"/>
            <a:ext cx="1267354" cy="8544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/>
              <a:t>Dependency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C34714-7E89-45CB-A7AB-646F6D697860}"/>
              </a:ext>
            </a:extLst>
          </p:cNvPr>
          <p:cNvCxnSpPr>
            <a:cxnSpLocks/>
          </p:cNvCxnSpPr>
          <p:nvPr/>
        </p:nvCxnSpPr>
        <p:spPr>
          <a:xfrm flipV="1">
            <a:off x="3407383" y="2731578"/>
            <a:ext cx="796825" cy="52559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F16ABB-408A-497C-A438-752009C86CB3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>
            <a:off x="3407383" y="3249118"/>
            <a:ext cx="796825" cy="4572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D247CD-21CD-4CA1-9326-609231964D57}"/>
              </a:ext>
            </a:extLst>
          </p:cNvPr>
          <p:cNvSpPr/>
          <p:nvPr/>
        </p:nvSpPr>
        <p:spPr>
          <a:xfrm>
            <a:off x="5665376" y="2893101"/>
            <a:ext cx="891914" cy="584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C61C0B-5EE5-42F0-AC23-5C34029C0E20}"/>
              </a:ext>
            </a:extLst>
          </p:cNvPr>
          <p:cNvSpPr/>
          <p:nvPr/>
        </p:nvSpPr>
        <p:spPr>
          <a:xfrm>
            <a:off x="6720438" y="2723527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/>
              <a:t>System under test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8EF9DC-81DC-4033-A043-B4ACAEEB9B1F}"/>
              </a:ext>
            </a:extLst>
          </p:cNvPr>
          <p:cNvSpPr/>
          <p:nvPr/>
        </p:nvSpPr>
        <p:spPr>
          <a:xfrm>
            <a:off x="8431663" y="2227916"/>
            <a:ext cx="1267354" cy="854439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/>
              <a:t>Test Double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3ECEC0-26B8-4774-B76B-3F48F85C8314}"/>
              </a:ext>
            </a:extLst>
          </p:cNvPr>
          <p:cNvSpPr/>
          <p:nvPr/>
        </p:nvSpPr>
        <p:spPr>
          <a:xfrm>
            <a:off x="8431663" y="3210708"/>
            <a:ext cx="1267354" cy="854439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/>
              <a:t>Test Double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8CD65E-B553-44DD-8613-68B09B98B955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 flipV="1">
            <a:off x="7634838" y="2655136"/>
            <a:ext cx="796825" cy="5255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9CA5D1-B7CB-4363-A4AD-4F9D2A873D06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7634838" y="3180727"/>
            <a:ext cx="796825" cy="457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5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Object graph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 of communicating classes solving the same problem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pic>
        <p:nvPicPr>
          <p:cNvPr id="10" name="Picture 9" descr="Object Composition with SOLID | DotNetCurry">
            <a:extLst>
              <a:ext uri="{FF2B5EF4-FFF2-40B4-BE49-F238E27FC236}">
                <a16:creationId xmlns:a16="http://schemas.microsoft.com/office/drawing/2014/main" id="{2D2445AD-E0F3-43F5-84F4-59CE0E78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53" y="2226521"/>
            <a:ext cx="5072739" cy="409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0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 dirty="0"/>
              <a:t>Simple test suite structure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Cognizant Softvision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One class with tests for each class in the production code</a:t>
            </a:r>
          </a:p>
        </p:txBody>
      </p:sp>
      <p:sp>
        <p:nvSpPr>
          <p:cNvPr id="362" name="Google Shape;362;p45"/>
          <p:cNvSpPr/>
          <p:nvPr/>
        </p:nvSpPr>
        <p:spPr>
          <a:xfrm>
            <a:off x="0" y="0"/>
            <a:ext cx="1671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88BF91-586B-4907-B364-A4F3038D3632}"/>
              </a:ext>
            </a:extLst>
          </p:cNvPr>
          <p:cNvSpPr>
            <a:spLocks noGrp="1"/>
          </p:cNvSpPr>
          <p:nvPr/>
        </p:nvSpPr>
        <p:spPr>
          <a:xfrm>
            <a:off x="3861658" y="2090564"/>
            <a:ext cx="4730692" cy="4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D79AF9-F958-41D6-8458-91986312EA2B}"/>
              </a:ext>
            </a:extLst>
          </p:cNvPr>
          <p:cNvSpPr/>
          <p:nvPr/>
        </p:nvSpPr>
        <p:spPr>
          <a:xfrm>
            <a:off x="3861658" y="2675965"/>
            <a:ext cx="1806314" cy="221104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A2BE69-927E-439C-8506-8DB205844204}"/>
              </a:ext>
            </a:extLst>
          </p:cNvPr>
          <p:cNvSpPr/>
          <p:nvPr/>
        </p:nvSpPr>
        <p:spPr>
          <a:xfrm>
            <a:off x="6449979" y="2675965"/>
            <a:ext cx="1806314" cy="221104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E4502A-E298-4D98-A202-77085B1F8714}"/>
              </a:ext>
            </a:extLst>
          </p:cNvPr>
          <p:cNvSpPr/>
          <p:nvPr/>
        </p:nvSpPr>
        <p:spPr>
          <a:xfrm>
            <a:off x="6634837" y="2840857"/>
            <a:ext cx="659567" cy="510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A0F2AE-5D96-4500-B62E-CA175E174BEE}"/>
              </a:ext>
            </a:extLst>
          </p:cNvPr>
          <p:cNvSpPr/>
          <p:nvPr/>
        </p:nvSpPr>
        <p:spPr>
          <a:xfrm>
            <a:off x="7446804" y="3405530"/>
            <a:ext cx="659567" cy="510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933797-00D6-498E-B81D-C61405183ED4}"/>
              </a:ext>
            </a:extLst>
          </p:cNvPr>
          <p:cNvSpPr/>
          <p:nvPr/>
        </p:nvSpPr>
        <p:spPr>
          <a:xfrm>
            <a:off x="6634836" y="4045110"/>
            <a:ext cx="659567" cy="510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20EA3B5-ACCA-4450-8EDF-277E824B7CEB}"/>
              </a:ext>
            </a:extLst>
          </p:cNvPr>
          <p:cNvSpPr/>
          <p:nvPr/>
        </p:nvSpPr>
        <p:spPr>
          <a:xfrm>
            <a:off x="4041519" y="2984517"/>
            <a:ext cx="614597" cy="52433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329A776-B036-4AC8-80D6-10ECD12EAB96}"/>
              </a:ext>
            </a:extLst>
          </p:cNvPr>
          <p:cNvSpPr/>
          <p:nvPr/>
        </p:nvSpPr>
        <p:spPr>
          <a:xfrm>
            <a:off x="4028987" y="4038241"/>
            <a:ext cx="614597" cy="52433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E298055-E773-4ABD-A9AF-78176FFD6D0B}"/>
              </a:ext>
            </a:extLst>
          </p:cNvPr>
          <p:cNvSpPr/>
          <p:nvPr/>
        </p:nvSpPr>
        <p:spPr>
          <a:xfrm>
            <a:off x="4764815" y="3484384"/>
            <a:ext cx="614597" cy="52433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E62809-FE43-4673-8BD5-A02D46795CFA}"/>
              </a:ext>
            </a:extLst>
          </p:cNvPr>
          <p:cNvCxnSpPr/>
          <p:nvPr/>
        </p:nvCxnSpPr>
        <p:spPr>
          <a:xfrm flipV="1">
            <a:off x="4656115" y="3096158"/>
            <a:ext cx="1915014" cy="16665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61E4D-2D08-4794-B345-18135757624E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5379412" y="3660831"/>
            <a:ext cx="2067392" cy="8572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0C850B-0773-4871-9AD5-0436FB00699B}"/>
              </a:ext>
            </a:extLst>
          </p:cNvPr>
          <p:cNvCxnSpPr>
            <a:cxnSpLocks/>
          </p:cNvCxnSpPr>
          <p:nvPr/>
        </p:nvCxnSpPr>
        <p:spPr>
          <a:xfrm>
            <a:off x="4656115" y="4292520"/>
            <a:ext cx="1978721" cy="1475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A3C15A-74B6-4C2B-91F7-ADBD0A39C14F}"/>
              </a:ext>
            </a:extLst>
          </p:cNvPr>
          <p:cNvSpPr txBox="1"/>
          <p:nvPr/>
        </p:nvSpPr>
        <p:spPr>
          <a:xfrm>
            <a:off x="3956580" y="3505773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1 Tests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318C3-8193-4C0F-A947-1865748978C5}"/>
              </a:ext>
            </a:extLst>
          </p:cNvPr>
          <p:cNvSpPr txBox="1"/>
          <p:nvPr/>
        </p:nvSpPr>
        <p:spPr>
          <a:xfrm>
            <a:off x="4667995" y="4001855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2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B183E7-AB3F-42E5-A06F-4AFC4B29DC1C}"/>
              </a:ext>
            </a:extLst>
          </p:cNvPr>
          <p:cNvSpPr txBox="1"/>
          <p:nvPr/>
        </p:nvSpPr>
        <p:spPr>
          <a:xfrm>
            <a:off x="3932167" y="4566072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3 Tests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28A10-C0BD-4C85-8DBA-E7F3FE3D4C8D}"/>
              </a:ext>
            </a:extLst>
          </p:cNvPr>
          <p:cNvSpPr txBox="1"/>
          <p:nvPr/>
        </p:nvSpPr>
        <p:spPr>
          <a:xfrm>
            <a:off x="6700764" y="3371387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848EB-DD6E-46A0-97E9-399313AADC19}"/>
              </a:ext>
            </a:extLst>
          </p:cNvPr>
          <p:cNvSpPr txBox="1"/>
          <p:nvPr/>
        </p:nvSpPr>
        <p:spPr>
          <a:xfrm>
            <a:off x="7479260" y="3919624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ABB69D-3052-4398-8040-CAE04B6AF105}"/>
              </a:ext>
            </a:extLst>
          </p:cNvPr>
          <p:cNvSpPr txBox="1"/>
          <p:nvPr/>
        </p:nvSpPr>
        <p:spPr>
          <a:xfrm>
            <a:off x="6686305" y="4566072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/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2359898933"/>
      </p:ext>
    </p:extLst>
  </p:cSld>
  <p:clrMapOvr>
    <a:masterClrMapping/>
  </p:clrMapOvr>
</p:sld>
</file>

<file path=ppt/theme/theme1.xml><?xml version="1.0" encoding="utf-8"?>
<a:theme xmlns:a="http://schemas.openxmlformats.org/drawingml/2006/main" name="[-CSV-] Office Theme Generic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2070</Words>
  <Application>Microsoft Office PowerPoint</Application>
  <PresentationFormat>Widescreen</PresentationFormat>
  <Paragraphs>396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</vt:lpstr>
      <vt:lpstr>Proxima Nova</vt:lpstr>
      <vt:lpstr>[-CSV-] Office Theme Generic</vt:lpstr>
      <vt:lpstr>What is Unit Test?</vt:lpstr>
      <vt:lpstr>What will you learn?</vt:lpstr>
      <vt:lpstr>The definition of “unit test”</vt:lpstr>
      <vt:lpstr>Classical and London school of unit testing</vt:lpstr>
      <vt:lpstr>Isolation: London take</vt:lpstr>
      <vt:lpstr>Test double</vt:lpstr>
      <vt:lpstr>London take</vt:lpstr>
      <vt:lpstr>Object graph</vt:lpstr>
      <vt:lpstr>Simple test suite structure</vt:lpstr>
      <vt:lpstr> Tests written using the classical style of unit testing</vt:lpstr>
      <vt:lpstr> Tests written using the classical style of unit testing</vt:lpstr>
      <vt:lpstr>Method under test (MUT)</vt:lpstr>
      <vt:lpstr>Mock</vt:lpstr>
      <vt:lpstr>Test written using the London Style of unit testing</vt:lpstr>
      <vt:lpstr>The isolation issue: The classical take</vt:lpstr>
      <vt:lpstr>Shared, Private and Out-of-process Dependencies</vt:lpstr>
      <vt:lpstr>PowerPoint Presentation</vt:lpstr>
      <vt:lpstr>Isolating unit tests from each other</vt:lpstr>
      <vt:lpstr>Note</vt:lpstr>
      <vt:lpstr>Shared vs Volatile dependencies</vt:lpstr>
      <vt:lpstr>Increase test execution speed</vt:lpstr>
      <vt:lpstr>Classical and London school of unit testing</vt:lpstr>
      <vt:lpstr>How the classical and London schools handle dependencies</vt:lpstr>
      <vt:lpstr>Refactored from classical to London</vt:lpstr>
      <vt:lpstr>Value objects </vt:lpstr>
      <vt:lpstr>Collaborator vs Dependency</vt:lpstr>
      <vt:lpstr>Hierarchy of dependencies</vt:lpstr>
      <vt:lpstr>Relationship between shared and out-of-process dependencies</vt:lpstr>
      <vt:lpstr>Contrasting the classical and London school of unit testing</vt:lpstr>
      <vt:lpstr>How the classical and London schools handle dependencies</vt:lpstr>
      <vt:lpstr>Unit testing one class at a time</vt:lpstr>
      <vt:lpstr>Test should tell a story about the problem your code helps to solve, and this story should be cohesive and meaningful to a non-programmer”</vt:lpstr>
      <vt:lpstr>Cohesive story</vt:lpstr>
      <vt:lpstr>Unit testing a large graph of interconnected classes</vt:lpstr>
      <vt:lpstr>Revealing the precise bug location</vt:lpstr>
      <vt:lpstr>Other differences between the classical and London schools</vt:lpstr>
      <vt:lpstr>Test-Driven Development</vt:lpstr>
      <vt:lpstr>Other difference – TDD </vt:lpstr>
      <vt:lpstr>Other difference – Over-specification </vt:lpstr>
      <vt:lpstr>Integration tests in the two schools</vt:lpstr>
      <vt:lpstr>What is an Integration test</vt:lpstr>
      <vt:lpstr>Does it quickly</vt:lpstr>
      <vt:lpstr>Does it in isolated manner</vt:lpstr>
      <vt:lpstr>It verifies a small piece of code</vt:lpstr>
      <vt:lpstr>End-to-end tests are a subset of integration tests</vt:lpstr>
      <vt:lpstr>End-to-end tests</vt:lpstr>
      <vt:lpstr>Tip</vt:lpstr>
      <vt:lpstr>Assignment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  The Big Picture</dc:title>
  <cp:lastModifiedBy>Wilfred Nyan Dugang (Cognizant)</cp:lastModifiedBy>
  <cp:revision>20</cp:revision>
  <dcterms:modified xsi:type="dcterms:W3CDTF">2023-03-01T11:49:52Z</dcterms:modified>
</cp:coreProperties>
</file>